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4" r:id="rId18"/>
    <p:sldId id="276" r:id="rId19"/>
    <p:sldId id="303" r:id="rId20"/>
    <p:sldId id="293" r:id="rId21"/>
    <p:sldId id="335"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 O M Y" initials="KOMY" lastIdx="1" clrIdx="6">
    <p:extLst>
      <p:ext uri="{19B8F6BF-5375-455C-9EA6-DF929625EA0E}">
        <p15:presenceInfo xmlns:p15="http://schemas.microsoft.com/office/powerpoint/2012/main" userId="45356a849bea9d75"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7" d="100"/>
          <a:sy n="77" d="100"/>
        </p:scale>
        <p:origin x="111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7" dt="2024-05-28T11:29:58.420"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A6A3D6-4127-4CB7-B6F6-2F66B852B518}" type="doc">
      <dgm:prSet loTypeId="urn:microsoft.com/office/officeart/2005/8/layout/StepDownProcess" loCatId="process" qsTypeId="urn:microsoft.com/office/officeart/2005/8/quickstyle/simple1" qsCatId="simple" csTypeId="urn:microsoft.com/office/officeart/2005/8/colors/accent1_2" csCatId="accent1" phldr="1"/>
      <dgm:spPr/>
    </dgm:pt>
    <dgm:pt modelId="{3C44A3B0-E718-436C-9F26-9678FACC9435}">
      <dgm:prSet phldrT="[Text]"/>
      <dgm:spPr/>
      <dgm:t>
        <a:bodyPr/>
        <a:lstStyle/>
        <a:p>
          <a:r>
            <a:rPr lang="en-US" dirty="0"/>
            <a:t>GET Request from Rest API</a:t>
          </a:r>
          <a:endParaRPr lang="en-IN" dirty="0"/>
        </a:p>
      </dgm:t>
    </dgm:pt>
    <dgm:pt modelId="{9CEEF4A5-7944-4E2A-AB37-34AEA56DC057}" type="parTrans" cxnId="{4C40A759-779E-4CEA-8D1F-D25CDF35E9CE}">
      <dgm:prSet/>
      <dgm:spPr/>
      <dgm:t>
        <a:bodyPr/>
        <a:lstStyle/>
        <a:p>
          <a:endParaRPr lang="en-IN"/>
        </a:p>
      </dgm:t>
    </dgm:pt>
    <dgm:pt modelId="{AADC7A94-281D-4B48-8399-F52491852DF6}" type="sibTrans" cxnId="{4C40A759-779E-4CEA-8D1F-D25CDF35E9CE}">
      <dgm:prSet/>
      <dgm:spPr/>
      <dgm:t>
        <a:bodyPr/>
        <a:lstStyle/>
        <a:p>
          <a:endParaRPr lang="en-IN"/>
        </a:p>
      </dgm:t>
    </dgm:pt>
    <dgm:pt modelId="{9A1DA485-495D-43FF-8F54-513217654ABC}">
      <dgm:prSet phldrT="[Text]"/>
      <dgm:spPr/>
      <dgm:t>
        <a:bodyPr/>
        <a:lstStyle/>
        <a:p>
          <a:r>
            <a:rPr lang="en-US" dirty="0"/>
            <a:t>JSON Object</a:t>
          </a:r>
          <a:endParaRPr lang="en-IN" dirty="0"/>
        </a:p>
      </dgm:t>
    </dgm:pt>
    <dgm:pt modelId="{805E2DE2-30D9-4201-B1BC-CAD37D70F1ED}" type="parTrans" cxnId="{110D9490-0B15-4419-AF68-70245501BCFD}">
      <dgm:prSet/>
      <dgm:spPr/>
      <dgm:t>
        <a:bodyPr/>
        <a:lstStyle/>
        <a:p>
          <a:endParaRPr lang="en-IN"/>
        </a:p>
      </dgm:t>
    </dgm:pt>
    <dgm:pt modelId="{0474D1F3-A4C8-4BD2-A5CE-B1C6E5F3D420}" type="sibTrans" cxnId="{110D9490-0B15-4419-AF68-70245501BCFD}">
      <dgm:prSet/>
      <dgm:spPr/>
      <dgm:t>
        <a:bodyPr/>
        <a:lstStyle/>
        <a:p>
          <a:endParaRPr lang="en-IN"/>
        </a:p>
      </dgm:t>
    </dgm:pt>
    <dgm:pt modelId="{34B81675-E985-4247-B515-9E2D702172EE}">
      <dgm:prSet phldrT="[Text]"/>
      <dgm:spPr/>
      <dgm:t>
        <a:bodyPr/>
        <a:lstStyle/>
        <a:p>
          <a:r>
            <a:rPr lang="en-US" dirty="0"/>
            <a:t>Pandas </a:t>
          </a:r>
          <a:r>
            <a:rPr lang="en-US" dirty="0" err="1"/>
            <a:t>Dataframe</a:t>
          </a:r>
          <a:endParaRPr lang="en-IN" dirty="0"/>
        </a:p>
      </dgm:t>
    </dgm:pt>
    <dgm:pt modelId="{353851FA-1100-43CE-B4BE-5226D3B53E0C}" type="parTrans" cxnId="{C4A9EC2F-8A20-41DA-A988-822FB6968BE8}">
      <dgm:prSet/>
      <dgm:spPr/>
      <dgm:t>
        <a:bodyPr/>
        <a:lstStyle/>
        <a:p>
          <a:endParaRPr lang="en-IN"/>
        </a:p>
      </dgm:t>
    </dgm:pt>
    <dgm:pt modelId="{F05F1454-625C-445C-9451-F46C4FD41ADE}" type="sibTrans" cxnId="{C4A9EC2F-8A20-41DA-A988-822FB6968BE8}">
      <dgm:prSet/>
      <dgm:spPr/>
      <dgm:t>
        <a:bodyPr/>
        <a:lstStyle/>
        <a:p>
          <a:endParaRPr lang="en-IN"/>
        </a:p>
      </dgm:t>
    </dgm:pt>
    <dgm:pt modelId="{BF4EE3FB-C6BD-45F5-BFD3-09891058D86E}" type="pres">
      <dgm:prSet presAssocID="{43A6A3D6-4127-4CB7-B6F6-2F66B852B518}" presName="rootnode" presStyleCnt="0">
        <dgm:presLayoutVars>
          <dgm:chMax/>
          <dgm:chPref/>
          <dgm:dir/>
          <dgm:animLvl val="lvl"/>
        </dgm:presLayoutVars>
      </dgm:prSet>
      <dgm:spPr/>
    </dgm:pt>
    <dgm:pt modelId="{151398EC-38A8-4C69-83E9-2653EDA83287}" type="pres">
      <dgm:prSet presAssocID="{3C44A3B0-E718-436C-9F26-9678FACC9435}" presName="composite" presStyleCnt="0"/>
      <dgm:spPr/>
    </dgm:pt>
    <dgm:pt modelId="{0A925DF4-47E0-4103-86B3-C4A2C43FC212}" type="pres">
      <dgm:prSet presAssocID="{3C44A3B0-E718-436C-9F26-9678FACC9435}" presName="bentUpArrow1" presStyleLbl="alignImgPlace1" presStyleIdx="0" presStyleCnt="2"/>
      <dgm:spPr/>
    </dgm:pt>
    <dgm:pt modelId="{412F3C72-9746-4413-A59A-523ED8C56312}" type="pres">
      <dgm:prSet presAssocID="{3C44A3B0-E718-436C-9F26-9678FACC9435}" presName="ParentText" presStyleLbl="node1" presStyleIdx="0" presStyleCnt="3">
        <dgm:presLayoutVars>
          <dgm:chMax val="1"/>
          <dgm:chPref val="1"/>
          <dgm:bulletEnabled val="1"/>
        </dgm:presLayoutVars>
      </dgm:prSet>
      <dgm:spPr/>
    </dgm:pt>
    <dgm:pt modelId="{71BCA5E1-986A-4A25-858B-9AE57B5B22BE}" type="pres">
      <dgm:prSet presAssocID="{3C44A3B0-E718-436C-9F26-9678FACC9435}" presName="ChildText" presStyleLbl="revTx" presStyleIdx="0" presStyleCnt="2">
        <dgm:presLayoutVars>
          <dgm:chMax val="0"/>
          <dgm:chPref val="0"/>
          <dgm:bulletEnabled val="1"/>
        </dgm:presLayoutVars>
      </dgm:prSet>
      <dgm:spPr/>
    </dgm:pt>
    <dgm:pt modelId="{8755C11A-7BB6-491C-8EFE-744CC3E21D0C}" type="pres">
      <dgm:prSet presAssocID="{AADC7A94-281D-4B48-8399-F52491852DF6}" presName="sibTrans" presStyleCnt="0"/>
      <dgm:spPr/>
    </dgm:pt>
    <dgm:pt modelId="{CAF3BE61-A171-4B44-A755-792776EBA6F9}" type="pres">
      <dgm:prSet presAssocID="{9A1DA485-495D-43FF-8F54-513217654ABC}" presName="composite" presStyleCnt="0"/>
      <dgm:spPr/>
    </dgm:pt>
    <dgm:pt modelId="{6E41A106-922E-4BCC-92D9-B354DE84A589}" type="pres">
      <dgm:prSet presAssocID="{9A1DA485-495D-43FF-8F54-513217654ABC}" presName="bentUpArrow1" presStyleLbl="alignImgPlace1" presStyleIdx="1" presStyleCnt="2"/>
      <dgm:spPr/>
    </dgm:pt>
    <dgm:pt modelId="{8462F0F8-6C65-4F53-B8C6-4775FA8D0802}" type="pres">
      <dgm:prSet presAssocID="{9A1DA485-495D-43FF-8F54-513217654ABC}" presName="ParentText" presStyleLbl="node1" presStyleIdx="1" presStyleCnt="3" custLinFactNeighborX="514">
        <dgm:presLayoutVars>
          <dgm:chMax val="1"/>
          <dgm:chPref val="1"/>
          <dgm:bulletEnabled val="1"/>
        </dgm:presLayoutVars>
      </dgm:prSet>
      <dgm:spPr/>
    </dgm:pt>
    <dgm:pt modelId="{44243328-3EB3-498A-9D30-11F0FA9D104A}" type="pres">
      <dgm:prSet presAssocID="{9A1DA485-495D-43FF-8F54-513217654ABC}" presName="ChildText" presStyleLbl="revTx" presStyleIdx="1" presStyleCnt="2">
        <dgm:presLayoutVars>
          <dgm:chMax val="0"/>
          <dgm:chPref val="0"/>
          <dgm:bulletEnabled val="1"/>
        </dgm:presLayoutVars>
      </dgm:prSet>
      <dgm:spPr/>
    </dgm:pt>
    <dgm:pt modelId="{1D5E4726-4BCB-4FDD-864A-032A90225047}" type="pres">
      <dgm:prSet presAssocID="{0474D1F3-A4C8-4BD2-A5CE-B1C6E5F3D420}" presName="sibTrans" presStyleCnt="0"/>
      <dgm:spPr/>
    </dgm:pt>
    <dgm:pt modelId="{4418E026-0C07-4B63-A617-B24DF34B6487}" type="pres">
      <dgm:prSet presAssocID="{34B81675-E985-4247-B515-9E2D702172EE}" presName="composite" presStyleCnt="0"/>
      <dgm:spPr/>
    </dgm:pt>
    <dgm:pt modelId="{9D64343A-7FCB-4C2F-B015-59CC3E924D89}" type="pres">
      <dgm:prSet presAssocID="{34B81675-E985-4247-B515-9E2D702172EE}" presName="ParentText" presStyleLbl="node1" presStyleIdx="2" presStyleCnt="3">
        <dgm:presLayoutVars>
          <dgm:chMax val="1"/>
          <dgm:chPref val="1"/>
          <dgm:bulletEnabled val="1"/>
        </dgm:presLayoutVars>
      </dgm:prSet>
      <dgm:spPr/>
    </dgm:pt>
  </dgm:ptLst>
  <dgm:cxnLst>
    <dgm:cxn modelId="{C4A9EC2F-8A20-41DA-A988-822FB6968BE8}" srcId="{43A6A3D6-4127-4CB7-B6F6-2F66B852B518}" destId="{34B81675-E985-4247-B515-9E2D702172EE}" srcOrd="2" destOrd="0" parTransId="{353851FA-1100-43CE-B4BE-5226D3B53E0C}" sibTransId="{F05F1454-625C-445C-9451-F46C4FD41ADE}"/>
    <dgm:cxn modelId="{2F763B45-866A-4FF3-ADFE-1F4BCADA456D}" type="presOf" srcId="{34B81675-E985-4247-B515-9E2D702172EE}" destId="{9D64343A-7FCB-4C2F-B015-59CC3E924D89}" srcOrd="0" destOrd="0" presId="urn:microsoft.com/office/officeart/2005/8/layout/StepDownProcess"/>
    <dgm:cxn modelId="{4C40A759-779E-4CEA-8D1F-D25CDF35E9CE}" srcId="{43A6A3D6-4127-4CB7-B6F6-2F66B852B518}" destId="{3C44A3B0-E718-436C-9F26-9678FACC9435}" srcOrd="0" destOrd="0" parTransId="{9CEEF4A5-7944-4E2A-AB37-34AEA56DC057}" sibTransId="{AADC7A94-281D-4B48-8399-F52491852DF6}"/>
    <dgm:cxn modelId="{110D9490-0B15-4419-AF68-70245501BCFD}" srcId="{43A6A3D6-4127-4CB7-B6F6-2F66B852B518}" destId="{9A1DA485-495D-43FF-8F54-513217654ABC}" srcOrd="1" destOrd="0" parTransId="{805E2DE2-30D9-4201-B1BC-CAD37D70F1ED}" sibTransId="{0474D1F3-A4C8-4BD2-A5CE-B1C6E5F3D420}"/>
    <dgm:cxn modelId="{8101A8A9-81F7-4AD0-B8F7-4E2F87F40756}" type="presOf" srcId="{9A1DA485-495D-43FF-8F54-513217654ABC}" destId="{8462F0F8-6C65-4F53-B8C6-4775FA8D0802}" srcOrd="0" destOrd="0" presId="urn:microsoft.com/office/officeart/2005/8/layout/StepDownProcess"/>
    <dgm:cxn modelId="{49F3F8B0-E8CB-442F-AB18-060912545731}" type="presOf" srcId="{43A6A3D6-4127-4CB7-B6F6-2F66B852B518}" destId="{BF4EE3FB-C6BD-45F5-BFD3-09891058D86E}" srcOrd="0" destOrd="0" presId="urn:microsoft.com/office/officeart/2005/8/layout/StepDownProcess"/>
    <dgm:cxn modelId="{EE8DEAC6-D732-43C8-9324-40B71A7DFDE6}" type="presOf" srcId="{3C44A3B0-E718-436C-9F26-9678FACC9435}" destId="{412F3C72-9746-4413-A59A-523ED8C56312}" srcOrd="0" destOrd="0" presId="urn:microsoft.com/office/officeart/2005/8/layout/StepDownProcess"/>
    <dgm:cxn modelId="{5C873ACA-D402-4432-86E2-FD0D3CBB218C}" type="presParOf" srcId="{BF4EE3FB-C6BD-45F5-BFD3-09891058D86E}" destId="{151398EC-38A8-4C69-83E9-2653EDA83287}" srcOrd="0" destOrd="0" presId="urn:microsoft.com/office/officeart/2005/8/layout/StepDownProcess"/>
    <dgm:cxn modelId="{CD585B44-6F03-4A64-AD0B-1958D8D4D65D}" type="presParOf" srcId="{151398EC-38A8-4C69-83E9-2653EDA83287}" destId="{0A925DF4-47E0-4103-86B3-C4A2C43FC212}" srcOrd="0" destOrd="0" presId="urn:microsoft.com/office/officeart/2005/8/layout/StepDownProcess"/>
    <dgm:cxn modelId="{CDCDEC2D-2805-4959-857E-EA254AE6EACD}" type="presParOf" srcId="{151398EC-38A8-4C69-83E9-2653EDA83287}" destId="{412F3C72-9746-4413-A59A-523ED8C56312}" srcOrd="1" destOrd="0" presId="urn:microsoft.com/office/officeart/2005/8/layout/StepDownProcess"/>
    <dgm:cxn modelId="{A1108CBE-5AFD-425D-96D7-ED47CA138FA5}" type="presParOf" srcId="{151398EC-38A8-4C69-83E9-2653EDA83287}" destId="{71BCA5E1-986A-4A25-858B-9AE57B5B22BE}" srcOrd="2" destOrd="0" presId="urn:microsoft.com/office/officeart/2005/8/layout/StepDownProcess"/>
    <dgm:cxn modelId="{9C5080C4-2172-4F7C-AA2A-C76592FF8122}" type="presParOf" srcId="{BF4EE3FB-C6BD-45F5-BFD3-09891058D86E}" destId="{8755C11A-7BB6-491C-8EFE-744CC3E21D0C}" srcOrd="1" destOrd="0" presId="urn:microsoft.com/office/officeart/2005/8/layout/StepDownProcess"/>
    <dgm:cxn modelId="{83065B95-0BCB-40F6-B20E-CBF4E6302DE7}" type="presParOf" srcId="{BF4EE3FB-C6BD-45F5-BFD3-09891058D86E}" destId="{CAF3BE61-A171-4B44-A755-792776EBA6F9}" srcOrd="2" destOrd="0" presId="urn:microsoft.com/office/officeart/2005/8/layout/StepDownProcess"/>
    <dgm:cxn modelId="{EA5F7B14-5C44-43FD-A216-8D8001DE2A7D}" type="presParOf" srcId="{CAF3BE61-A171-4B44-A755-792776EBA6F9}" destId="{6E41A106-922E-4BCC-92D9-B354DE84A589}" srcOrd="0" destOrd="0" presId="urn:microsoft.com/office/officeart/2005/8/layout/StepDownProcess"/>
    <dgm:cxn modelId="{4CE52ECE-18A0-446E-9C6C-506E8136919D}" type="presParOf" srcId="{CAF3BE61-A171-4B44-A755-792776EBA6F9}" destId="{8462F0F8-6C65-4F53-B8C6-4775FA8D0802}" srcOrd="1" destOrd="0" presId="urn:microsoft.com/office/officeart/2005/8/layout/StepDownProcess"/>
    <dgm:cxn modelId="{0C36B50F-8B67-41CB-B1DE-72E3D21B85C3}" type="presParOf" srcId="{CAF3BE61-A171-4B44-A755-792776EBA6F9}" destId="{44243328-3EB3-498A-9D30-11F0FA9D104A}" srcOrd="2" destOrd="0" presId="urn:microsoft.com/office/officeart/2005/8/layout/StepDownProcess"/>
    <dgm:cxn modelId="{B0E9E26D-4B20-4458-A166-473D5B363A22}" type="presParOf" srcId="{BF4EE3FB-C6BD-45F5-BFD3-09891058D86E}" destId="{1D5E4726-4BCB-4FDD-864A-032A90225047}" srcOrd="3" destOrd="0" presId="urn:microsoft.com/office/officeart/2005/8/layout/StepDownProcess"/>
    <dgm:cxn modelId="{DA54D60D-D962-41F0-90BF-86AA5318AB63}" type="presParOf" srcId="{BF4EE3FB-C6BD-45F5-BFD3-09891058D86E}" destId="{4418E026-0C07-4B63-A617-B24DF34B6487}" srcOrd="4" destOrd="0" presId="urn:microsoft.com/office/officeart/2005/8/layout/StepDownProcess"/>
    <dgm:cxn modelId="{3FD478E9-13EE-4785-B793-3E8C3E699E37}" type="presParOf" srcId="{4418E026-0C07-4B63-A617-B24DF34B6487}" destId="{9D64343A-7FCB-4C2F-B015-59CC3E924D89}"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C6A4CA-051A-4152-9770-EB5862E2BD8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655DB344-8D6B-43FB-ABE6-CD7CF9267029}">
      <dgm:prSet phldrT="[Text]"/>
      <dgm:spPr/>
      <dgm:t>
        <a:bodyPr/>
        <a:lstStyle/>
        <a:p>
          <a:r>
            <a:rPr lang="en-US" dirty="0"/>
            <a:t>Parsing the table</a:t>
          </a:r>
          <a:endParaRPr lang="en-IN" dirty="0"/>
        </a:p>
      </dgm:t>
    </dgm:pt>
    <dgm:pt modelId="{C7BB29E7-3A1A-4DA3-9228-171804A36C7F}" type="parTrans" cxnId="{CAE0B73F-C5A4-4F91-BC39-D0C4EFDF4B38}">
      <dgm:prSet/>
      <dgm:spPr/>
      <dgm:t>
        <a:bodyPr/>
        <a:lstStyle/>
        <a:p>
          <a:endParaRPr lang="en-IN"/>
        </a:p>
      </dgm:t>
    </dgm:pt>
    <dgm:pt modelId="{8109BC8E-37C0-4191-8877-C4C2AE656999}" type="sibTrans" cxnId="{CAE0B73F-C5A4-4F91-BC39-D0C4EFDF4B38}">
      <dgm:prSet/>
      <dgm:spPr/>
      <dgm:t>
        <a:bodyPr/>
        <a:lstStyle/>
        <a:p>
          <a:endParaRPr lang="en-IN"/>
        </a:p>
      </dgm:t>
    </dgm:pt>
    <dgm:pt modelId="{8224F311-5C20-4A79-B884-CEAA50F04E98}">
      <dgm:prSet phldrT="[Text]"/>
      <dgm:spPr/>
      <dgm:t>
        <a:bodyPr/>
        <a:lstStyle/>
        <a:p>
          <a:r>
            <a:rPr lang="en-US" dirty="0"/>
            <a:t>Convert to pandas </a:t>
          </a:r>
          <a:r>
            <a:rPr lang="en-US" dirty="0" err="1"/>
            <a:t>dataframe</a:t>
          </a:r>
          <a:endParaRPr lang="en-IN" dirty="0"/>
        </a:p>
      </dgm:t>
    </dgm:pt>
    <dgm:pt modelId="{D0895B9E-57FC-4125-814D-A6CF58BCBFB1}" type="parTrans" cxnId="{C2BA387A-A7AD-4A89-AF46-BD2B4617608F}">
      <dgm:prSet/>
      <dgm:spPr/>
      <dgm:t>
        <a:bodyPr/>
        <a:lstStyle/>
        <a:p>
          <a:endParaRPr lang="en-IN"/>
        </a:p>
      </dgm:t>
    </dgm:pt>
    <dgm:pt modelId="{30A177FF-E1B1-4879-B1CF-81A50320E7C5}" type="sibTrans" cxnId="{C2BA387A-A7AD-4A89-AF46-BD2B4617608F}">
      <dgm:prSet/>
      <dgm:spPr/>
      <dgm:t>
        <a:bodyPr/>
        <a:lstStyle/>
        <a:p>
          <a:endParaRPr lang="en-IN"/>
        </a:p>
      </dgm:t>
    </dgm:pt>
    <dgm:pt modelId="{48E5757B-9733-492A-A259-615DB997CA44}">
      <dgm:prSet phldrT="[Text]"/>
      <dgm:spPr/>
      <dgm:t>
        <a:bodyPr/>
        <a:lstStyle/>
        <a:p>
          <a:r>
            <a:rPr lang="en-US" dirty="0"/>
            <a:t>Using </a:t>
          </a:r>
          <a:r>
            <a:rPr lang="en-US" dirty="0" err="1"/>
            <a:t>BeautifulSoup</a:t>
          </a:r>
          <a:r>
            <a:rPr lang="en-US" dirty="0"/>
            <a:t> to scrape data</a:t>
          </a:r>
          <a:endParaRPr lang="en-IN" dirty="0"/>
        </a:p>
      </dgm:t>
    </dgm:pt>
    <dgm:pt modelId="{EAD86FEF-547B-4894-B419-482A475F1EDC}" type="sibTrans" cxnId="{4E07D9C9-E98E-4798-8540-3E63945CF032}">
      <dgm:prSet/>
      <dgm:spPr/>
      <dgm:t>
        <a:bodyPr/>
        <a:lstStyle/>
        <a:p>
          <a:endParaRPr lang="en-IN"/>
        </a:p>
      </dgm:t>
    </dgm:pt>
    <dgm:pt modelId="{3E2F17A8-0AF6-409A-B2D8-5F14619111B8}" type="parTrans" cxnId="{4E07D9C9-E98E-4798-8540-3E63945CF032}">
      <dgm:prSet/>
      <dgm:spPr/>
      <dgm:t>
        <a:bodyPr/>
        <a:lstStyle/>
        <a:p>
          <a:endParaRPr lang="en-IN"/>
        </a:p>
      </dgm:t>
    </dgm:pt>
    <dgm:pt modelId="{5EAB7E26-8469-4FEA-A3F8-14516C7F458E}" type="pres">
      <dgm:prSet presAssocID="{4AC6A4CA-051A-4152-9770-EB5862E2BD8B}" presName="rootnode" presStyleCnt="0">
        <dgm:presLayoutVars>
          <dgm:chMax/>
          <dgm:chPref/>
          <dgm:dir/>
          <dgm:animLvl val="lvl"/>
        </dgm:presLayoutVars>
      </dgm:prSet>
      <dgm:spPr/>
    </dgm:pt>
    <dgm:pt modelId="{92D098EE-DD4A-4787-BC12-B06CFE8B1D20}" type="pres">
      <dgm:prSet presAssocID="{48E5757B-9733-492A-A259-615DB997CA44}" presName="composite" presStyleCnt="0"/>
      <dgm:spPr/>
    </dgm:pt>
    <dgm:pt modelId="{A57620CF-4BE7-4AFD-8B8A-B3B4848B0822}" type="pres">
      <dgm:prSet presAssocID="{48E5757B-9733-492A-A259-615DB997CA44}" presName="bentUpArrow1" presStyleLbl="alignImgPlace1" presStyleIdx="0" presStyleCnt="2"/>
      <dgm:spPr/>
    </dgm:pt>
    <dgm:pt modelId="{C258FA13-CA7A-4125-8C48-5FF3B7FA2F03}" type="pres">
      <dgm:prSet presAssocID="{48E5757B-9733-492A-A259-615DB997CA44}" presName="ParentText" presStyleLbl="node1" presStyleIdx="0" presStyleCnt="3">
        <dgm:presLayoutVars>
          <dgm:chMax val="1"/>
          <dgm:chPref val="1"/>
          <dgm:bulletEnabled val="1"/>
        </dgm:presLayoutVars>
      </dgm:prSet>
      <dgm:spPr/>
    </dgm:pt>
    <dgm:pt modelId="{B87C47D1-B666-4358-A231-FD0AAA503B91}" type="pres">
      <dgm:prSet presAssocID="{48E5757B-9733-492A-A259-615DB997CA44}" presName="ChildText" presStyleLbl="revTx" presStyleIdx="0" presStyleCnt="2">
        <dgm:presLayoutVars>
          <dgm:chMax val="0"/>
          <dgm:chPref val="0"/>
          <dgm:bulletEnabled val="1"/>
        </dgm:presLayoutVars>
      </dgm:prSet>
      <dgm:spPr/>
    </dgm:pt>
    <dgm:pt modelId="{08EB8FDD-6552-419D-B46B-FCBAA80B7CE9}" type="pres">
      <dgm:prSet presAssocID="{EAD86FEF-547B-4894-B419-482A475F1EDC}" presName="sibTrans" presStyleCnt="0"/>
      <dgm:spPr/>
    </dgm:pt>
    <dgm:pt modelId="{123377E7-200B-4B74-B364-56062599EBC2}" type="pres">
      <dgm:prSet presAssocID="{655DB344-8D6B-43FB-ABE6-CD7CF9267029}" presName="composite" presStyleCnt="0"/>
      <dgm:spPr/>
    </dgm:pt>
    <dgm:pt modelId="{8AF22793-D97A-4B15-B8AA-04C96D946E4B}" type="pres">
      <dgm:prSet presAssocID="{655DB344-8D6B-43FB-ABE6-CD7CF9267029}" presName="bentUpArrow1" presStyleLbl="alignImgPlace1" presStyleIdx="1" presStyleCnt="2"/>
      <dgm:spPr/>
    </dgm:pt>
    <dgm:pt modelId="{0E93E325-A018-4056-AFE7-58DC2B15BE5E}" type="pres">
      <dgm:prSet presAssocID="{655DB344-8D6B-43FB-ABE6-CD7CF9267029}" presName="ParentText" presStyleLbl="node1" presStyleIdx="1" presStyleCnt="3">
        <dgm:presLayoutVars>
          <dgm:chMax val="1"/>
          <dgm:chPref val="1"/>
          <dgm:bulletEnabled val="1"/>
        </dgm:presLayoutVars>
      </dgm:prSet>
      <dgm:spPr/>
    </dgm:pt>
    <dgm:pt modelId="{F948B2EC-5EBF-46D8-BFCF-4B337EA26999}" type="pres">
      <dgm:prSet presAssocID="{655DB344-8D6B-43FB-ABE6-CD7CF9267029}" presName="ChildText" presStyleLbl="revTx" presStyleIdx="1" presStyleCnt="2">
        <dgm:presLayoutVars>
          <dgm:chMax val="0"/>
          <dgm:chPref val="0"/>
          <dgm:bulletEnabled val="1"/>
        </dgm:presLayoutVars>
      </dgm:prSet>
      <dgm:spPr/>
    </dgm:pt>
    <dgm:pt modelId="{68F2B43C-C3D9-4419-A81E-8AB41CDB9CBC}" type="pres">
      <dgm:prSet presAssocID="{8109BC8E-37C0-4191-8877-C4C2AE656999}" presName="sibTrans" presStyleCnt="0"/>
      <dgm:spPr/>
    </dgm:pt>
    <dgm:pt modelId="{B8BA3BA4-366D-4387-AB73-E67EC2A80B09}" type="pres">
      <dgm:prSet presAssocID="{8224F311-5C20-4A79-B884-CEAA50F04E98}" presName="composite" presStyleCnt="0"/>
      <dgm:spPr/>
    </dgm:pt>
    <dgm:pt modelId="{31921799-244E-4F65-9479-B7D79E5C076A}" type="pres">
      <dgm:prSet presAssocID="{8224F311-5C20-4A79-B884-CEAA50F04E98}" presName="ParentText" presStyleLbl="node1" presStyleIdx="2" presStyleCnt="3">
        <dgm:presLayoutVars>
          <dgm:chMax val="1"/>
          <dgm:chPref val="1"/>
          <dgm:bulletEnabled val="1"/>
        </dgm:presLayoutVars>
      </dgm:prSet>
      <dgm:spPr/>
    </dgm:pt>
  </dgm:ptLst>
  <dgm:cxnLst>
    <dgm:cxn modelId="{CAE0B73F-C5A4-4F91-BC39-D0C4EFDF4B38}" srcId="{4AC6A4CA-051A-4152-9770-EB5862E2BD8B}" destId="{655DB344-8D6B-43FB-ABE6-CD7CF9267029}" srcOrd="1" destOrd="0" parTransId="{C7BB29E7-3A1A-4DA3-9228-171804A36C7F}" sibTransId="{8109BC8E-37C0-4191-8877-C4C2AE656999}"/>
    <dgm:cxn modelId="{B269B669-E82C-4558-AEDC-926EE4E52D17}" type="presOf" srcId="{655DB344-8D6B-43FB-ABE6-CD7CF9267029}" destId="{0E93E325-A018-4056-AFE7-58DC2B15BE5E}" srcOrd="0" destOrd="0" presId="urn:microsoft.com/office/officeart/2005/8/layout/StepDownProcess"/>
    <dgm:cxn modelId="{E6186A4C-84E4-4310-9F61-002C24068AC9}" type="presOf" srcId="{48E5757B-9733-492A-A259-615DB997CA44}" destId="{C258FA13-CA7A-4125-8C48-5FF3B7FA2F03}" srcOrd="0" destOrd="0" presId="urn:microsoft.com/office/officeart/2005/8/layout/StepDownProcess"/>
    <dgm:cxn modelId="{C2BA387A-A7AD-4A89-AF46-BD2B4617608F}" srcId="{4AC6A4CA-051A-4152-9770-EB5862E2BD8B}" destId="{8224F311-5C20-4A79-B884-CEAA50F04E98}" srcOrd="2" destOrd="0" parTransId="{D0895B9E-57FC-4125-814D-A6CF58BCBFB1}" sibTransId="{30A177FF-E1B1-4879-B1CF-81A50320E7C5}"/>
    <dgm:cxn modelId="{B400868E-C114-4F72-80D8-D0B8EBCBF719}" type="presOf" srcId="{8224F311-5C20-4A79-B884-CEAA50F04E98}" destId="{31921799-244E-4F65-9479-B7D79E5C076A}" srcOrd="0" destOrd="0" presId="urn:microsoft.com/office/officeart/2005/8/layout/StepDownProcess"/>
    <dgm:cxn modelId="{4E07D9C9-E98E-4798-8540-3E63945CF032}" srcId="{4AC6A4CA-051A-4152-9770-EB5862E2BD8B}" destId="{48E5757B-9733-492A-A259-615DB997CA44}" srcOrd="0" destOrd="0" parTransId="{3E2F17A8-0AF6-409A-B2D8-5F14619111B8}" sibTransId="{EAD86FEF-547B-4894-B419-482A475F1EDC}"/>
    <dgm:cxn modelId="{06605AD2-AD6A-4085-B392-641AB779F03D}" type="presOf" srcId="{4AC6A4CA-051A-4152-9770-EB5862E2BD8B}" destId="{5EAB7E26-8469-4FEA-A3F8-14516C7F458E}" srcOrd="0" destOrd="0" presId="urn:microsoft.com/office/officeart/2005/8/layout/StepDownProcess"/>
    <dgm:cxn modelId="{2C285099-BA3D-474E-A964-C12AD7E25F8D}" type="presParOf" srcId="{5EAB7E26-8469-4FEA-A3F8-14516C7F458E}" destId="{92D098EE-DD4A-4787-BC12-B06CFE8B1D20}" srcOrd="0" destOrd="0" presId="urn:microsoft.com/office/officeart/2005/8/layout/StepDownProcess"/>
    <dgm:cxn modelId="{70F83EA4-EB7E-4FE7-AC92-07B06F598EEF}" type="presParOf" srcId="{92D098EE-DD4A-4787-BC12-B06CFE8B1D20}" destId="{A57620CF-4BE7-4AFD-8B8A-B3B4848B0822}" srcOrd="0" destOrd="0" presId="urn:microsoft.com/office/officeart/2005/8/layout/StepDownProcess"/>
    <dgm:cxn modelId="{60A092AD-B5CE-486A-B992-888C2D3B8A55}" type="presParOf" srcId="{92D098EE-DD4A-4787-BC12-B06CFE8B1D20}" destId="{C258FA13-CA7A-4125-8C48-5FF3B7FA2F03}" srcOrd="1" destOrd="0" presId="urn:microsoft.com/office/officeart/2005/8/layout/StepDownProcess"/>
    <dgm:cxn modelId="{8245E6C3-0E74-4D3B-B5B9-09FDE7C8C763}" type="presParOf" srcId="{92D098EE-DD4A-4787-BC12-B06CFE8B1D20}" destId="{B87C47D1-B666-4358-A231-FD0AAA503B91}" srcOrd="2" destOrd="0" presId="urn:microsoft.com/office/officeart/2005/8/layout/StepDownProcess"/>
    <dgm:cxn modelId="{321327B5-4832-43CC-B38D-B77CEFCC5514}" type="presParOf" srcId="{5EAB7E26-8469-4FEA-A3F8-14516C7F458E}" destId="{08EB8FDD-6552-419D-B46B-FCBAA80B7CE9}" srcOrd="1" destOrd="0" presId="urn:microsoft.com/office/officeart/2005/8/layout/StepDownProcess"/>
    <dgm:cxn modelId="{0DB006C5-5729-49F7-85A0-0D1E1624FCD2}" type="presParOf" srcId="{5EAB7E26-8469-4FEA-A3F8-14516C7F458E}" destId="{123377E7-200B-4B74-B364-56062599EBC2}" srcOrd="2" destOrd="0" presId="urn:microsoft.com/office/officeart/2005/8/layout/StepDownProcess"/>
    <dgm:cxn modelId="{2C2F839B-E641-4333-AB37-4F37F297BB5F}" type="presParOf" srcId="{123377E7-200B-4B74-B364-56062599EBC2}" destId="{8AF22793-D97A-4B15-B8AA-04C96D946E4B}" srcOrd="0" destOrd="0" presId="urn:microsoft.com/office/officeart/2005/8/layout/StepDownProcess"/>
    <dgm:cxn modelId="{AF91079F-B0D1-4772-AE90-D9B6015FE63C}" type="presParOf" srcId="{123377E7-200B-4B74-B364-56062599EBC2}" destId="{0E93E325-A018-4056-AFE7-58DC2B15BE5E}" srcOrd="1" destOrd="0" presId="urn:microsoft.com/office/officeart/2005/8/layout/StepDownProcess"/>
    <dgm:cxn modelId="{443D8B4A-4507-4FD7-B446-550E3153CCD7}" type="presParOf" srcId="{123377E7-200B-4B74-B364-56062599EBC2}" destId="{F948B2EC-5EBF-46D8-BFCF-4B337EA26999}" srcOrd="2" destOrd="0" presId="urn:microsoft.com/office/officeart/2005/8/layout/StepDownProcess"/>
    <dgm:cxn modelId="{5FAEF080-7751-4C53-8B6D-45DC6DC52AC5}" type="presParOf" srcId="{5EAB7E26-8469-4FEA-A3F8-14516C7F458E}" destId="{68F2B43C-C3D9-4419-A81E-8AB41CDB9CBC}" srcOrd="3" destOrd="0" presId="urn:microsoft.com/office/officeart/2005/8/layout/StepDownProcess"/>
    <dgm:cxn modelId="{3C7904A2-82D2-4B31-A4A0-117BCA303EAB}" type="presParOf" srcId="{5EAB7E26-8469-4FEA-A3F8-14516C7F458E}" destId="{B8BA3BA4-366D-4387-AB73-E67EC2A80B09}" srcOrd="4" destOrd="0" presId="urn:microsoft.com/office/officeart/2005/8/layout/StepDownProcess"/>
    <dgm:cxn modelId="{A6092BE0-2986-4861-9CA7-0938288392A7}" type="presParOf" srcId="{B8BA3BA4-366D-4387-AB73-E67EC2A80B09}" destId="{31921799-244E-4F65-9479-B7D79E5C076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25DF4-47E0-4103-86B3-C4A2C43FC212}">
      <dsp:nvSpPr>
        <dsp:cNvPr id="0" name=""/>
        <dsp:cNvSpPr/>
      </dsp:nvSpPr>
      <dsp:spPr>
        <a:xfrm rot="5400000">
          <a:off x="516616" y="1299767"/>
          <a:ext cx="1149532" cy="130870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2F3C72-9746-4413-A59A-523ED8C56312}">
      <dsp:nvSpPr>
        <dsp:cNvPr id="0" name=""/>
        <dsp:cNvSpPr/>
      </dsp:nvSpPr>
      <dsp:spPr>
        <a:xfrm>
          <a:off x="212060" y="25487"/>
          <a:ext cx="1935135" cy="135453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GET Request from Rest API</a:t>
          </a:r>
          <a:endParaRPr lang="en-IN" sz="2400" kern="1200" dirty="0"/>
        </a:p>
      </dsp:txBody>
      <dsp:txXfrm>
        <a:off x="278195" y="91622"/>
        <a:ext cx="1802865" cy="1222262"/>
      </dsp:txXfrm>
    </dsp:sp>
    <dsp:sp modelId="{71BCA5E1-986A-4A25-858B-9AE57B5B22BE}">
      <dsp:nvSpPr>
        <dsp:cNvPr id="0" name=""/>
        <dsp:cNvSpPr/>
      </dsp:nvSpPr>
      <dsp:spPr>
        <a:xfrm>
          <a:off x="2147195" y="154673"/>
          <a:ext cx="1407433" cy="1094792"/>
        </a:xfrm>
        <a:prstGeom prst="rect">
          <a:avLst/>
        </a:prstGeom>
        <a:noFill/>
        <a:ln>
          <a:noFill/>
        </a:ln>
        <a:effectLst/>
      </dsp:spPr>
      <dsp:style>
        <a:lnRef idx="0">
          <a:scrgbClr r="0" g="0" b="0"/>
        </a:lnRef>
        <a:fillRef idx="0">
          <a:scrgbClr r="0" g="0" b="0"/>
        </a:fillRef>
        <a:effectRef idx="0">
          <a:scrgbClr r="0" g="0" b="0"/>
        </a:effectRef>
        <a:fontRef idx="minor"/>
      </dsp:style>
    </dsp:sp>
    <dsp:sp modelId="{6E41A106-922E-4BCC-92D9-B354DE84A589}">
      <dsp:nvSpPr>
        <dsp:cNvPr id="0" name=""/>
        <dsp:cNvSpPr/>
      </dsp:nvSpPr>
      <dsp:spPr>
        <a:xfrm rot="5400000">
          <a:off x="2121049" y="2821353"/>
          <a:ext cx="1149532" cy="130870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62F0F8-6C65-4F53-B8C6-4775FA8D0802}">
      <dsp:nvSpPr>
        <dsp:cNvPr id="0" name=""/>
        <dsp:cNvSpPr/>
      </dsp:nvSpPr>
      <dsp:spPr>
        <a:xfrm>
          <a:off x="1826439" y="1547074"/>
          <a:ext cx="1935135" cy="135453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JSON Object</a:t>
          </a:r>
          <a:endParaRPr lang="en-IN" sz="2400" kern="1200" dirty="0"/>
        </a:p>
      </dsp:txBody>
      <dsp:txXfrm>
        <a:off x="1892574" y="1613209"/>
        <a:ext cx="1802865" cy="1222262"/>
      </dsp:txXfrm>
    </dsp:sp>
    <dsp:sp modelId="{44243328-3EB3-498A-9D30-11F0FA9D104A}">
      <dsp:nvSpPr>
        <dsp:cNvPr id="0" name=""/>
        <dsp:cNvSpPr/>
      </dsp:nvSpPr>
      <dsp:spPr>
        <a:xfrm>
          <a:off x="3751628" y="1676259"/>
          <a:ext cx="1407433" cy="1094792"/>
        </a:xfrm>
        <a:prstGeom prst="rect">
          <a:avLst/>
        </a:prstGeom>
        <a:noFill/>
        <a:ln>
          <a:noFill/>
        </a:ln>
        <a:effectLst/>
      </dsp:spPr>
      <dsp:style>
        <a:lnRef idx="0">
          <a:scrgbClr r="0" g="0" b="0"/>
        </a:lnRef>
        <a:fillRef idx="0">
          <a:scrgbClr r="0" g="0" b="0"/>
        </a:fillRef>
        <a:effectRef idx="0">
          <a:scrgbClr r="0" g="0" b="0"/>
        </a:effectRef>
        <a:fontRef idx="minor"/>
      </dsp:style>
    </dsp:sp>
    <dsp:sp modelId="{9D64343A-7FCB-4C2F-B015-59CC3E924D89}">
      <dsp:nvSpPr>
        <dsp:cNvPr id="0" name=""/>
        <dsp:cNvSpPr/>
      </dsp:nvSpPr>
      <dsp:spPr>
        <a:xfrm>
          <a:off x="3420926" y="3068660"/>
          <a:ext cx="1935135" cy="135453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Pandas </a:t>
          </a:r>
          <a:r>
            <a:rPr lang="en-US" sz="2400" kern="1200" dirty="0" err="1"/>
            <a:t>Dataframe</a:t>
          </a:r>
          <a:endParaRPr lang="en-IN" sz="2400" kern="1200" dirty="0"/>
        </a:p>
      </dsp:txBody>
      <dsp:txXfrm>
        <a:off x="3487061" y="3134795"/>
        <a:ext cx="1802865" cy="12222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620CF-4BE7-4AFD-8B8A-B3B4848B0822}">
      <dsp:nvSpPr>
        <dsp:cNvPr id="0" name=""/>
        <dsp:cNvSpPr/>
      </dsp:nvSpPr>
      <dsp:spPr>
        <a:xfrm rot="5400000">
          <a:off x="703676" y="1396459"/>
          <a:ext cx="1235048" cy="140605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58FA13-CA7A-4125-8C48-5FF3B7FA2F03}">
      <dsp:nvSpPr>
        <dsp:cNvPr id="0" name=""/>
        <dsp:cNvSpPr/>
      </dsp:nvSpPr>
      <dsp:spPr>
        <a:xfrm>
          <a:off x="376463" y="27384"/>
          <a:ext cx="2079094" cy="145529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Using </a:t>
          </a:r>
          <a:r>
            <a:rPr lang="en-US" sz="2400" kern="1200" dirty="0" err="1"/>
            <a:t>BeautifulSoup</a:t>
          </a:r>
          <a:r>
            <a:rPr lang="en-US" sz="2400" kern="1200" dirty="0"/>
            <a:t> to scrape data</a:t>
          </a:r>
          <a:endParaRPr lang="en-IN" sz="2400" kern="1200" dirty="0"/>
        </a:p>
      </dsp:txBody>
      <dsp:txXfrm>
        <a:off x="447518" y="98439"/>
        <a:ext cx="1936984" cy="1313188"/>
      </dsp:txXfrm>
    </dsp:sp>
    <dsp:sp modelId="{B87C47D1-B666-4358-A231-FD0AAA503B91}">
      <dsp:nvSpPr>
        <dsp:cNvPr id="0" name=""/>
        <dsp:cNvSpPr/>
      </dsp:nvSpPr>
      <dsp:spPr>
        <a:xfrm>
          <a:off x="2455557" y="166179"/>
          <a:ext cx="1512135" cy="1176236"/>
        </a:xfrm>
        <a:prstGeom prst="rect">
          <a:avLst/>
        </a:prstGeom>
        <a:noFill/>
        <a:ln>
          <a:noFill/>
        </a:ln>
        <a:effectLst/>
      </dsp:spPr>
      <dsp:style>
        <a:lnRef idx="0">
          <a:scrgbClr r="0" g="0" b="0"/>
        </a:lnRef>
        <a:fillRef idx="0">
          <a:scrgbClr r="0" g="0" b="0"/>
        </a:fillRef>
        <a:effectRef idx="0">
          <a:scrgbClr r="0" g="0" b="0"/>
        </a:effectRef>
        <a:fontRef idx="minor"/>
      </dsp:style>
    </dsp:sp>
    <dsp:sp modelId="{8AF22793-D97A-4B15-B8AA-04C96D946E4B}">
      <dsp:nvSpPr>
        <dsp:cNvPr id="0" name=""/>
        <dsp:cNvSpPr/>
      </dsp:nvSpPr>
      <dsp:spPr>
        <a:xfrm rot="5400000">
          <a:off x="2427466" y="3031240"/>
          <a:ext cx="1235048" cy="140605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93E325-A018-4056-AFE7-58DC2B15BE5E}">
      <dsp:nvSpPr>
        <dsp:cNvPr id="0" name=""/>
        <dsp:cNvSpPr/>
      </dsp:nvSpPr>
      <dsp:spPr>
        <a:xfrm>
          <a:off x="2100253" y="1662164"/>
          <a:ext cx="2079094" cy="145529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Parsing the table</a:t>
          </a:r>
          <a:endParaRPr lang="en-IN" sz="2400" kern="1200" dirty="0"/>
        </a:p>
      </dsp:txBody>
      <dsp:txXfrm>
        <a:off x="2171308" y="1733219"/>
        <a:ext cx="1936984" cy="1313188"/>
      </dsp:txXfrm>
    </dsp:sp>
    <dsp:sp modelId="{F948B2EC-5EBF-46D8-BFCF-4B337EA26999}">
      <dsp:nvSpPr>
        <dsp:cNvPr id="0" name=""/>
        <dsp:cNvSpPr/>
      </dsp:nvSpPr>
      <dsp:spPr>
        <a:xfrm>
          <a:off x="4179348" y="1800960"/>
          <a:ext cx="1512135" cy="1176236"/>
        </a:xfrm>
        <a:prstGeom prst="rect">
          <a:avLst/>
        </a:prstGeom>
        <a:noFill/>
        <a:ln>
          <a:noFill/>
        </a:ln>
        <a:effectLst/>
      </dsp:spPr>
      <dsp:style>
        <a:lnRef idx="0">
          <a:scrgbClr r="0" g="0" b="0"/>
        </a:lnRef>
        <a:fillRef idx="0">
          <a:scrgbClr r="0" g="0" b="0"/>
        </a:fillRef>
        <a:effectRef idx="0">
          <a:scrgbClr r="0" g="0" b="0"/>
        </a:effectRef>
        <a:fontRef idx="minor"/>
      </dsp:style>
    </dsp:sp>
    <dsp:sp modelId="{31921799-244E-4F65-9479-B7D79E5C076A}">
      <dsp:nvSpPr>
        <dsp:cNvPr id="0" name=""/>
        <dsp:cNvSpPr/>
      </dsp:nvSpPr>
      <dsp:spPr>
        <a:xfrm>
          <a:off x="3824044" y="3296945"/>
          <a:ext cx="2079094" cy="145529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Convert to pandas </a:t>
          </a:r>
          <a:r>
            <a:rPr lang="en-US" sz="2400" kern="1200" dirty="0" err="1"/>
            <a:t>dataframe</a:t>
          </a:r>
          <a:endParaRPr lang="en-IN" sz="2400" kern="1200" dirty="0"/>
        </a:p>
      </dsp:txBody>
      <dsp:txXfrm>
        <a:off x="3895099" y="3368000"/>
        <a:ext cx="1936984" cy="131318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30734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010120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5 records where launch sites begin with `</a:t>
            </a:r>
            <a:r>
              <a:rPr lang="en-US" sz="1200" dirty="0" err="1">
                <a:solidFill>
                  <a:schemeClr val="accent3">
                    <a:lumMod val="25000"/>
                  </a:schemeClr>
                </a:solidFill>
                <a:latin typeface="Abadi" panose="020B0604020104020204" pitchFamily="34" charset="0"/>
              </a:rPr>
              <a:t>CCA</a:t>
            </a:r>
            <a:r>
              <a:rPr lang="en-US" sz="1200" dirty="0">
                <a:solidFill>
                  <a:schemeClr val="accent3">
                    <a:lumMod val="25000"/>
                  </a:schemeClr>
                </a:solidFill>
                <a:latin typeface="Abadi" panose="020B0604020104020204" pitchFamily="34" charset="0"/>
              </a:rPr>
              <a:t>`</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014905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660786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871882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657628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Using bullet point format, summarize the SQL queries you performed</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465589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Using bullet point format, summarize the SQL queries you performed</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48894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441437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lab, as an external reference and peer-review purpose</a:t>
            </a:r>
          </a:p>
          <a:p>
            <a:endParaRPr lang="en-US" dirty="0"/>
          </a:p>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876775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192785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ontent Placeholder 2">
            <a:extLst>
              <a:ext uri="{FF2B5EF4-FFF2-40B4-BE49-F238E27FC236}">
                <a16:creationId xmlns:a16="http://schemas.microsoft.com/office/drawing/2014/main" id="{65B4FBB6-EECD-4360-89B5-CBADDA48EA64}"/>
              </a:ext>
            </a:extLst>
          </p:cNvPr>
          <p:cNvSpPr>
            <a:spLocks noGrp="1" noChangeArrowheads="1"/>
          </p:cNvSpPr>
          <p:nvPr>
            <p:ph idx="4294967295"/>
          </p:nvPr>
        </p:nvSpPr>
        <p:spPr bwMode="auto">
          <a:xfrm>
            <a:off x="734028" y="1833082"/>
            <a:ext cx="10723943" cy="3737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We need to identify patterns and create training labels for supervised machine learning models.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It involves tasks such as calculating the number of launches per site, the occurrence of each orbit type, and the mission outcomes. </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en-US" sz="2000" dirty="0">
              <a:latin typeface="Abadi" panose="020B06040201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dataset includes various attributes like flight number, date, booster version, payload mass, and landing outcomes, among others. The final task is to create a binary classification label for landing success, with ‘1’ indicating a successful landing and ‘0’ for unsuccessful attempts.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p:txBody>
      </p:sp>
      <p:sp>
        <p:nvSpPr>
          <p:cNvPr id="6" name="TextBox 5">
            <a:extLst>
              <a:ext uri="{FF2B5EF4-FFF2-40B4-BE49-F238E27FC236}">
                <a16:creationId xmlns:a16="http://schemas.microsoft.com/office/drawing/2014/main" id="{81D9ADA0-F1D3-4E65-BAC2-D24BC26BA338}"/>
              </a:ext>
            </a:extLst>
          </p:cNvPr>
          <p:cNvSpPr txBox="1"/>
          <p:nvPr/>
        </p:nvSpPr>
        <p:spPr>
          <a:xfrm>
            <a:off x="944217" y="6025573"/>
            <a:ext cx="670376" cy="369332"/>
          </a:xfrm>
          <a:prstGeom prst="rect">
            <a:avLst/>
          </a:prstGeom>
          <a:noFill/>
        </p:spPr>
        <p:txBody>
          <a:bodyPr wrap="none" rtlCol="0">
            <a:spAutoFit/>
          </a:bodyPr>
          <a:lstStyle/>
          <a:p>
            <a:r>
              <a:rPr lang="en-US" dirty="0"/>
              <a:t>URL: </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B9F7B71A-2041-4D9D-B31A-03F60F6742B8}"/>
              </a:ext>
            </a:extLst>
          </p:cNvPr>
          <p:cNvSpPr txBox="1"/>
          <p:nvPr/>
        </p:nvSpPr>
        <p:spPr>
          <a:xfrm>
            <a:off x="1540565" y="5724939"/>
            <a:ext cx="670376" cy="369332"/>
          </a:xfrm>
          <a:prstGeom prst="rect">
            <a:avLst/>
          </a:prstGeom>
          <a:noFill/>
        </p:spPr>
        <p:txBody>
          <a:bodyPr wrap="none" rtlCol="0">
            <a:spAutoFit/>
          </a:bodyPr>
          <a:lstStyle/>
          <a:p>
            <a:r>
              <a:rPr lang="en-US" dirty="0"/>
              <a:t>URL: </a:t>
            </a:r>
            <a:endParaRPr lang="en-IN" dirty="0"/>
          </a:p>
        </p:txBody>
      </p:sp>
      <p:sp>
        <p:nvSpPr>
          <p:cNvPr id="15" name="TextBox 14">
            <a:extLst>
              <a:ext uri="{FF2B5EF4-FFF2-40B4-BE49-F238E27FC236}">
                <a16:creationId xmlns:a16="http://schemas.microsoft.com/office/drawing/2014/main" id="{3F413B6B-1DEA-412C-B384-C56889C64581}"/>
              </a:ext>
            </a:extLst>
          </p:cNvPr>
          <p:cNvSpPr txBox="1"/>
          <p:nvPr/>
        </p:nvSpPr>
        <p:spPr>
          <a:xfrm>
            <a:off x="838200" y="1723654"/>
            <a:ext cx="10515600" cy="3970318"/>
          </a:xfrm>
          <a:prstGeom prst="rect">
            <a:avLst/>
          </a:prstGeom>
          <a:noFill/>
        </p:spPr>
        <p:txBody>
          <a:bodyPr wrap="square">
            <a:spAutoFit/>
          </a:bodyPr>
          <a:lstStyle/>
          <a:p>
            <a:r>
              <a:rPr lang="en-US" b="1" dirty="0"/>
              <a:t>1. Flight Number vs. Payload Mass Scatter Plot:</a:t>
            </a:r>
            <a:r>
              <a:rPr lang="en-US" dirty="0"/>
              <a:t> This chart was used to analyze the relationship between the flight number of SpaceX Falcon 9 launches and the payload mass. The overlay of launch outcomes helped to discern patterns, such as higher flight numbers potentially leading to more successful landings.</a:t>
            </a:r>
          </a:p>
          <a:p>
            <a:endParaRPr lang="en-US" dirty="0"/>
          </a:p>
          <a:p>
            <a:r>
              <a:rPr lang="en-US" b="1" dirty="0"/>
              <a:t>2. Flight Number vs. Launch Site Scatter Plot:</a:t>
            </a:r>
            <a:r>
              <a:rPr lang="en-US" dirty="0"/>
              <a:t> This visualization aimed to explore the connection between the number of flights and the launch sites, with the success rate of landings indicated by different hues.</a:t>
            </a:r>
          </a:p>
          <a:p>
            <a:endParaRPr lang="en-US" dirty="0"/>
          </a:p>
          <a:p>
            <a:r>
              <a:rPr lang="en-US" b="1" dirty="0"/>
              <a:t>3. Payload vs. Launch Site Scatter Plot:</a:t>
            </a:r>
            <a:r>
              <a:rPr lang="en-US" dirty="0"/>
              <a:t> This chart was created to observe if there's any correlation between the payload mass and the launch sites. Notably, it highlighted that heavier payloads have not been launched from the VAFB-SLC site.</a:t>
            </a:r>
          </a:p>
          <a:p>
            <a:endParaRPr lang="en-US" dirty="0"/>
          </a:p>
          <a:p>
            <a:r>
              <a:rPr lang="en-US" b="1" dirty="0"/>
              <a:t>4. Success Rate by Orbit Type Bar Chart:</a:t>
            </a:r>
            <a:r>
              <a:rPr lang="en-US" dirty="0"/>
              <a:t> By grouping the data by orbit type and calculating the mean success rate, this bar chart provided insights into which orbits have higher success rates.</a:t>
            </a:r>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5" name="TextBox 14">
            <a:extLst>
              <a:ext uri="{FF2B5EF4-FFF2-40B4-BE49-F238E27FC236}">
                <a16:creationId xmlns:a16="http://schemas.microsoft.com/office/drawing/2014/main" id="{3F413B6B-1DEA-412C-B384-C56889C64581}"/>
              </a:ext>
            </a:extLst>
          </p:cNvPr>
          <p:cNvSpPr txBox="1"/>
          <p:nvPr/>
        </p:nvSpPr>
        <p:spPr>
          <a:xfrm>
            <a:off x="838200" y="1723654"/>
            <a:ext cx="10515600" cy="3970318"/>
          </a:xfrm>
          <a:prstGeom prst="rect">
            <a:avLst/>
          </a:prstGeom>
          <a:noFill/>
        </p:spPr>
        <p:txBody>
          <a:bodyPr wrap="square">
            <a:spAutoFit/>
          </a:bodyPr>
          <a:lstStyle/>
          <a:p>
            <a:r>
              <a:rPr lang="en-US" b="1" dirty="0"/>
              <a:t>5. Flight Number vs. Orbit Type Scatter Plot:</a:t>
            </a:r>
            <a:r>
              <a:rPr lang="en-US" dirty="0"/>
              <a:t> This plot aimed to reveal any trends between the flight number and the orbit type, suggesting that certain orbits like LEO might have a success rate correlated with the number of flights.</a:t>
            </a:r>
          </a:p>
          <a:p>
            <a:endParaRPr lang="en-US" dirty="0"/>
          </a:p>
          <a:p>
            <a:r>
              <a:rPr lang="en-US" b="1" dirty="0"/>
              <a:t>6. Payload vs. Orbit Type Scatter Plot:</a:t>
            </a:r>
            <a:r>
              <a:rPr lang="en-US" dirty="0"/>
              <a:t> This chart was used to examine the relationship between payload mass and orbit type, indicating that heavier payloads tend to have a higher success rate in specific orbits like Polar, LEO, and ISS.</a:t>
            </a:r>
          </a:p>
          <a:p>
            <a:endParaRPr lang="en-US" dirty="0"/>
          </a:p>
          <a:p>
            <a:r>
              <a:rPr lang="en-US" b="1" dirty="0"/>
              <a:t>7. Launch Success Yearly Trend Line Chart:</a:t>
            </a:r>
            <a:r>
              <a:rPr lang="en-US" dirty="0"/>
              <a:t> A line chart was plotted to show the trend of average launch success rates over the years, revealing an increasing trend in success since 2013.</a:t>
            </a:r>
          </a:p>
          <a:p>
            <a:endParaRPr lang="en-US" dirty="0"/>
          </a:p>
          <a:p>
            <a:r>
              <a:rPr lang="en-US" dirty="0"/>
              <a:t>These visualizations were chosen to facilitate exploratory data analysis, allowing for a better understanding of the factors that might influence the success of SpaceX Falcon 9 rocket landings. The use of scatter plots and bar charts helped to identify trends and correlations in the dataset effectively.</a:t>
            </a:r>
            <a:endParaRPr lang="en-IN" dirty="0"/>
          </a:p>
        </p:txBody>
      </p:sp>
    </p:spTree>
    <p:extLst>
      <p:ext uri="{BB962C8B-B14F-4D97-AF65-F5344CB8AC3E}">
        <p14:creationId xmlns:p14="http://schemas.microsoft.com/office/powerpoint/2010/main" val="947415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9" name="TextBox 8">
            <a:extLst>
              <a:ext uri="{FF2B5EF4-FFF2-40B4-BE49-F238E27FC236}">
                <a16:creationId xmlns:a16="http://schemas.microsoft.com/office/drawing/2014/main" id="{A59BC659-D013-4F33-837E-F6B3F16D5E89}"/>
              </a:ext>
            </a:extLst>
          </p:cNvPr>
          <p:cNvSpPr txBox="1"/>
          <p:nvPr/>
        </p:nvSpPr>
        <p:spPr>
          <a:xfrm>
            <a:off x="1282148" y="6157913"/>
            <a:ext cx="670376" cy="369332"/>
          </a:xfrm>
          <a:prstGeom prst="rect">
            <a:avLst/>
          </a:prstGeom>
          <a:noFill/>
        </p:spPr>
        <p:txBody>
          <a:bodyPr wrap="none" rtlCol="0">
            <a:spAutoFit/>
          </a:bodyPr>
          <a:lstStyle/>
          <a:p>
            <a:r>
              <a:rPr lang="en-US" dirty="0"/>
              <a:t>URL: </a:t>
            </a:r>
          </a:p>
        </p:txBody>
      </p:sp>
      <p:sp>
        <p:nvSpPr>
          <p:cNvPr id="10" name="TextBox 9">
            <a:extLst>
              <a:ext uri="{FF2B5EF4-FFF2-40B4-BE49-F238E27FC236}">
                <a16:creationId xmlns:a16="http://schemas.microsoft.com/office/drawing/2014/main" id="{A5406C5F-7EF8-4ADA-8604-706BE3C190B2}"/>
              </a:ext>
            </a:extLst>
          </p:cNvPr>
          <p:cNvSpPr txBox="1"/>
          <p:nvPr/>
        </p:nvSpPr>
        <p:spPr>
          <a:xfrm>
            <a:off x="734028" y="1636202"/>
            <a:ext cx="10723943" cy="4247317"/>
          </a:xfrm>
          <a:prstGeom prst="rect">
            <a:avLst/>
          </a:prstGeom>
          <a:noFill/>
        </p:spPr>
        <p:txBody>
          <a:bodyPr wrap="square" rtlCol="0">
            <a:spAutoFit/>
          </a:bodyPr>
          <a:lstStyle/>
          <a:p>
            <a:pPr marL="285750" indent="-285750">
              <a:buFont typeface="Arial" panose="020B0604020202020204" pitchFamily="34" charset="0"/>
              <a:buChar char="•"/>
            </a:pPr>
            <a:r>
              <a:rPr lang="en-US" i="1" dirty="0">
                <a:solidFill>
                  <a:srgbClr val="000000"/>
                </a:solidFill>
                <a:effectLst/>
                <a:latin typeface="Helvetica Neue"/>
              </a:rPr>
              <a:t>Display Unique Launch Sites: Retrieve and display the distinct names of all launch sites used in the space missions.</a:t>
            </a:r>
          </a:p>
          <a:p>
            <a:pPr marL="285750" indent="-285750">
              <a:buFont typeface="Arial" panose="020B0604020202020204" pitchFamily="34" charset="0"/>
              <a:buChar char="•"/>
            </a:pPr>
            <a:endParaRPr lang="en-US" i="1" dirty="0">
              <a:solidFill>
                <a:srgbClr val="000000"/>
              </a:solidFill>
              <a:effectLst/>
              <a:latin typeface="Helvetica Neue"/>
            </a:endParaRPr>
          </a:p>
          <a:p>
            <a:pPr marL="285750" indent="-285750">
              <a:buFont typeface="Arial" panose="020B0604020202020204" pitchFamily="34" charset="0"/>
              <a:buChar char="•"/>
            </a:pPr>
            <a:r>
              <a:rPr lang="en-US" i="1" dirty="0">
                <a:solidFill>
                  <a:srgbClr val="000000"/>
                </a:solidFill>
                <a:effectLst/>
                <a:latin typeface="Helvetica Neue"/>
              </a:rPr>
              <a:t>Records with Launch Sites Starting with '</a:t>
            </a:r>
            <a:r>
              <a:rPr lang="en-US" i="1" dirty="0" err="1">
                <a:solidFill>
                  <a:srgbClr val="000000"/>
                </a:solidFill>
                <a:effectLst/>
                <a:latin typeface="Helvetica Neue"/>
              </a:rPr>
              <a:t>CCA</a:t>
            </a:r>
            <a:r>
              <a:rPr lang="en-US" i="1" dirty="0">
                <a:solidFill>
                  <a:srgbClr val="000000"/>
                </a:solidFill>
                <a:effectLst/>
                <a:latin typeface="Helvetica Neue"/>
              </a:rPr>
              <a:t>': Select and display five records where the launch site names begin with the string '</a:t>
            </a:r>
            <a:r>
              <a:rPr lang="en-US" i="1" dirty="0" err="1">
                <a:solidFill>
                  <a:srgbClr val="000000"/>
                </a:solidFill>
                <a:effectLst/>
                <a:latin typeface="Helvetica Neue"/>
              </a:rPr>
              <a:t>CCA</a:t>
            </a:r>
            <a:r>
              <a:rPr lang="en-US" i="1" dirty="0">
                <a:solidFill>
                  <a:srgbClr val="000000"/>
                </a:solidFill>
                <a:effectLst/>
                <a:latin typeface="Helvetica Neue"/>
              </a:rPr>
              <a:t>’.</a:t>
            </a:r>
          </a:p>
          <a:p>
            <a:pPr marL="285750" indent="-285750">
              <a:buFont typeface="Arial" panose="020B0604020202020204" pitchFamily="34" charset="0"/>
              <a:buChar char="•"/>
            </a:pPr>
            <a:endParaRPr lang="en-US" i="1" dirty="0">
              <a:solidFill>
                <a:srgbClr val="000000"/>
              </a:solidFill>
              <a:effectLst/>
              <a:latin typeface="Helvetica Neue"/>
            </a:endParaRPr>
          </a:p>
          <a:p>
            <a:pPr marL="285750" indent="-285750">
              <a:buFont typeface="Arial" panose="020B0604020202020204" pitchFamily="34" charset="0"/>
              <a:buChar char="•"/>
            </a:pPr>
            <a:r>
              <a:rPr lang="en-US" i="1" dirty="0">
                <a:solidFill>
                  <a:srgbClr val="000000"/>
                </a:solidFill>
                <a:latin typeface="Helvetica Neue"/>
              </a:rPr>
              <a:t>T</a:t>
            </a:r>
            <a:r>
              <a:rPr lang="en-US" i="1" dirty="0">
                <a:solidFill>
                  <a:srgbClr val="000000"/>
                </a:solidFill>
                <a:effectLst/>
                <a:latin typeface="Helvetica Neue"/>
              </a:rPr>
              <a:t>otal Payload Mass for NASA (CRS) Boosters: Calculate and display the total payload mass carried by boosters associated with NASA's CRS missions.</a:t>
            </a:r>
          </a:p>
          <a:p>
            <a:pPr marL="285750" indent="-285750">
              <a:buFont typeface="Arial" panose="020B0604020202020204" pitchFamily="34" charset="0"/>
              <a:buChar char="•"/>
            </a:pPr>
            <a:endParaRPr lang="en-US" i="1" dirty="0">
              <a:solidFill>
                <a:srgbClr val="000000"/>
              </a:solidFill>
              <a:effectLst/>
              <a:latin typeface="Helvetica Neue"/>
            </a:endParaRPr>
          </a:p>
          <a:p>
            <a:pPr marL="285750" indent="-285750">
              <a:buFont typeface="Arial" panose="020B0604020202020204" pitchFamily="34" charset="0"/>
              <a:buChar char="•"/>
            </a:pPr>
            <a:r>
              <a:rPr lang="en-US" i="1" dirty="0">
                <a:solidFill>
                  <a:srgbClr val="000000"/>
                </a:solidFill>
                <a:effectLst/>
                <a:latin typeface="Helvetica Neue"/>
              </a:rPr>
              <a:t>Average Payload Mass for Booster Version  </a:t>
            </a:r>
            <a:r>
              <a:rPr lang="en-US" i="1" dirty="0" err="1">
                <a:solidFill>
                  <a:srgbClr val="000000"/>
                </a:solidFill>
                <a:effectLst/>
                <a:latin typeface="Helvetica Neue"/>
              </a:rPr>
              <a:t>F9</a:t>
            </a:r>
            <a:r>
              <a:rPr lang="en-US" i="1" dirty="0">
                <a:solidFill>
                  <a:srgbClr val="000000"/>
                </a:solidFill>
                <a:effectLst/>
                <a:latin typeface="Helvetica Neue"/>
              </a:rPr>
              <a:t> </a:t>
            </a:r>
            <a:r>
              <a:rPr lang="en-US" i="1" dirty="0" err="1">
                <a:solidFill>
                  <a:srgbClr val="000000"/>
                </a:solidFill>
                <a:effectLst/>
                <a:latin typeface="Helvetica Neue"/>
              </a:rPr>
              <a:t>v1.1</a:t>
            </a:r>
            <a:r>
              <a:rPr lang="en-US" i="1" dirty="0">
                <a:solidFill>
                  <a:srgbClr val="000000"/>
                </a:solidFill>
                <a:effectLst/>
                <a:latin typeface="Helvetica Neue"/>
              </a:rPr>
              <a:t>: Calculate and display the average payload mass carried by the booster version </a:t>
            </a:r>
            <a:r>
              <a:rPr lang="en-US" i="1" dirty="0" err="1">
                <a:solidFill>
                  <a:srgbClr val="000000"/>
                </a:solidFill>
                <a:effectLst/>
                <a:latin typeface="Helvetica Neue"/>
              </a:rPr>
              <a:t>F9</a:t>
            </a:r>
            <a:r>
              <a:rPr lang="en-US" i="1" dirty="0">
                <a:solidFill>
                  <a:srgbClr val="000000"/>
                </a:solidFill>
                <a:effectLst/>
                <a:latin typeface="Helvetica Neue"/>
              </a:rPr>
              <a:t> </a:t>
            </a:r>
            <a:r>
              <a:rPr lang="en-US" i="1" dirty="0" err="1">
                <a:solidFill>
                  <a:srgbClr val="000000"/>
                </a:solidFill>
                <a:effectLst/>
                <a:latin typeface="Helvetica Neue"/>
              </a:rPr>
              <a:t>v1.1</a:t>
            </a:r>
            <a:r>
              <a:rPr lang="en-US" i="1" dirty="0">
                <a:solidFill>
                  <a:srgbClr val="000000"/>
                </a:solidFill>
                <a:effectLst/>
                <a:latin typeface="Helvetica Neue"/>
              </a:rPr>
              <a:t>.</a:t>
            </a:r>
          </a:p>
          <a:p>
            <a:pPr marL="285750" indent="-285750">
              <a:buFont typeface="Arial" panose="020B0604020202020204" pitchFamily="34" charset="0"/>
              <a:buChar char="•"/>
            </a:pPr>
            <a:endParaRPr lang="en-US" i="1" dirty="0">
              <a:solidFill>
                <a:srgbClr val="000000"/>
              </a:solidFill>
              <a:effectLst/>
              <a:latin typeface="Helvetica Neue"/>
            </a:endParaRPr>
          </a:p>
          <a:p>
            <a:pPr marL="285750" indent="-285750">
              <a:buFont typeface="Arial" panose="020B0604020202020204" pitchFamily="34" charset="0"/>
              <a:buChar char="•"/>
            </a:pPr>
            <a:r>
              <a:rPr lang="en-US" i="1" dirty="0">
                <a:solidFill>
                  <a:srgbClr val="000000"/>
                </a:solidFill>
                <a:effectLst/>
                <a:latin typeface="Helvetica Neue"/>
              </a:rPr>
              <a:t>First Successful Ground Pad Landing Date: Identify and display the date of the first successful landing on a ground pad.</a:t>
            </a:r>
          </a:p>
          <a:p>
            <a:pPr marL="285750" indent="-285750">
              <a:buFont typeface="Arial" panose="020B0604020202020204" pitchFamily="34" charset="0"/>
              <a:buChar char="•"/>
            </a:pPr>
            <a:endParaRPr lang="en-US" i="1" dirty="0">
              <a:solidFill>
                <a:srgbClr val="000000"/>
              </a:solidFill>
              <a:effectLst/>
              <a:latin typeface="Helvetica Neue"/>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10" name="TextBox 9">
            <a:extLst>
              <a:ext uri="{FF2B5EF4-FFF2-40B4-BE49-F238E27FC236}">
                <a16:creationId xmlns:a16="http://schemas.microsoft.com/office/drawing/2014/main" id="{A5406C5F-7EF8-4ADA-8604-706BE3C190B2}"/>
              </a:ext>
            </a:extLst>
          </p:cNvPr>
          <p:cNvSpPr txBox="1"/>
          <p:nvPr/>
        </p:nvSpPr>
        <p:spPr>
          <a:xfrm>
            <a:off x="730255" y="1491245"/>
            <a:ext cx="10723943" cy="4801314"/>
          </a:xfrm>
          <a:prstGeom prst="rect">
            <a:avLst/>
          </a:prstGeom>
          <a:noFill/>
        </p:spPr>
        <p:txBody>
          <a:bodyPr wrap="square" rtlCol="0">
            <a:spAutoFit/>
          </a:bodyPr>
          <a:lstStyle/>
          <a:p>
            <a:pPr marL="285750" indent="-285750">
              <a:buFont typeface="Arial" panose="020B0604020202020204" pitchFamily="34" charset="0"/>
              <a:buChar char="•"/>
            </a:pPr>
            <a:r>
              <a:rPr lang="en-US" i="1" dirty="0">
                <a:solidFill>
                  <a:srgbClr val="000000"/>
                </a:solidFill>
                <a:effectLst/>
                <a:latin typeface="Helvetica Neue"/>
              </a:rPr>
              <a:t>Boosters with Successful Drone Ship Landings and Specific Payload Mass: List the names of boosters that have successfully landed on a drone ship and carried payload masses between 4000 and 6000 kg.</a:t>
            </a:r>
          </a:p>
          <a:p>
            <a:pPr marL="285750" indent="-285750">
              <a:buFont typeface="Arial" panose="020B0604020202020204" pitchFamily="34" charset="0"/>
              <a:buChar char="•"/>
            </a:pPr>
            <a:endParaRPr lang="en-US" i="1" dirty="0">
              <a:solidFill>
                <a:srgbClr val="000000"/>
              </a:solidFill>
              <a:effectLst/>
              <a:latin typeface="Helvetica Neue"/>
            </a:endParaRPr>
          </a:p>
          <a:p>
            <a:pPr marL="285750" indent="-285750">
              <a:buFont typeface="Arial" panose="020B0604020202020204" pitchFamily="34" charset="0"/>
              <a:buChar char="•"/>
            </a:pPr>
            <a:r>
              <a:rPr lang="en-US" i="1" dirty="0">
                <a:solidFill>
                  <a:srgbClr val="000000"/>
                </a:solidFill>
                <a:effectLst/>
                <a:latin typeface="Helvetica Neue"/>
              </a:rPr>
              <a:t>Total Successful and Failed Mission Outcomes: Count and display the total number of successful and failed mission outcomes.</a:t>
            </a:r>
          </a:p>
          <a:p>
            <a:pPr marL="285750" indent="-285750">
              <a:buFont typeface="Arial" panose="020B0604020202020204" pitchFamily="34" charset="0"/>
              <a:buChar char="•"/>
            </a:pPr>
            <a:endParaRPr lang="en-US" i="1" dirty="0">
              <a:solidFill>
                <a:srgbClr val="000000"/>
              </a:solidFill>
              <a:effectLst/>
              <a:latin typeface="Helvetica Neue"/>
            </a:endParaRPr>
          </a:p>
          <a:p>
            <a:pPr marL="285750" indent="-285750">
              <a:buFont typeface="Arial" panose="020B0604020202020204" pitchFamily="34" charset="0"/>
              <a:buChar char="•"/>
            </a:pPr>
            <a:r>
              <a:rPr lang="en-US" i="1" dirty="0">
                <a:solidFill>
                  <a:srgbClr val="000000"/>
                </a:solidFill>
                <a:effectLst/>
                <a:latin typeface="Helvetica Neue"/>
              </a:rPr>
              <a:t>Boosters with Maximum Payload Mass: Identify and display the names of booster versions that have carried the maximum payload mass.</a:t>
            </a:r>
          </a:p>
          <a:p>
            <a:pPr marL="285750" indent="-285750">
              <a:buFont typeface="Arial" panose="020B0604020202020204" pitchFamily="34" charset="0"/>
              <a:buChar char="•"/>
            </a:pPr>
            <a:endParaRPr lang="en-US" i="1" dirty="0">
              <a:solidFill>
                <a:srgbClr val="000000"/>
              </a:solidFill>
              <a:effectLst/>
              <a:latin typeface="Helvetica Neue"/>
            </a:endParaRPr>
          </a:p>
          <a:p>
            <a:pPr marL="285750" indent="-285750">
              <a:buFont typeface="Arial" panose="020B0604020202020204" pitchFamily="34" charset="0"/>
              <a:buChar char="•"/>
            </a:pPr>
            <a:r>
              <a:rPr lang="en-US" i="1" dirty="0">
                <a:solidFill>
                  <a:srgbClr val="000000"/>
                </a:solidFill>
                <a:effectLst/>
                <a:latin typeface="Helvetica Neue"/>
              </a:rPr>
              <a:t>Failure Landing Outcomes in Drone Ship for 2015: Retrieve and display records showing the month names, failure landing outcomes on drone ships, booster versions, and launch sites for the year 2015.</a:t>
            </a:r>
          </a:p>
          <a:p>
            <a:pPr marL="285750" indent="-285750">
              <a:buFont typeface="Arial" panose="020B0604020202020204" pitchFamily="34" charset="0"/>
              <a:buChar char="•"/>
            </a:pPr>
            <a:endParaRPr lang="en-US" i="1" dirty="0">
              <a:solidFill>
                <a:srgbClr val="000000"/>
              </a:solidFill>
              <a:effectLst/>
              <a:latin typeface="Helvetica Neue"/>
            </a:endParaRPr>
          </a:p>
          <a:p>
            <a:pPr marL="285750" indent="-285750">
              <a:buFont typeface="Arial" panose="020B0604020202020204" pitchFamily="34" charset="0"/>
              <a:buChar char="•"/>
            </a:pPr>
            <a:r>
              <a:rPr lang="en-US" i="1" dirty="0">
                <a:solidFill>
                  <a:srgbClr val="000000"/>
                </a:solidFill>
                <a:effectLst/>
                <a:latin typeface="Helvetica Neue"/>
              </a:rPr>
              <a:t>Rank Landing Outcomes by Count (2010-06-04 to 2017-03-20): Rank and display the count of different landing outcomes (such as "Failure (drone ship)" or "Success (ground pad)") that occurred between the specified dates, in descending order of frequency.</a:t>
            </a:r>
          </a:p>
        </p:txBody>
      </p:sp>
    </p:spTree>
    <p:extLst>
      <p:ext uri="{BB962C8B-B14F-4D97-AF65-F5344CB8AC3E}">
        <p14:creationId xmlns:p14="http://schemas.microsoft.com/office/powerpoint/2010/main" val="2324724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17" name="TextBox 16">
            <a:extLst>
              <a:ext uri="{FF2B5EF4-FFF2-40B4-BE49-F238E27FC236}">
                <a16:creationId xmlns:a16="http://schemas.microsoft.com/office/drawing/2014/main" id="{F63334A1-3D80-4395-BABB-1F63750899BF}"/>
              </a:ext>
            </a:extLst>
          </p:cNvPr>
          <p:cNvSpPr txBox="1"/>
          <p:nvPr/>
        </p:nvSpPr>
        <p:spPr>
          <a:xfrm>
            <a:off x="9799983" y="4701209"/>
            <a:ext cx="617477" cy="646331"/>
          </a:xfrm>
          <a:prstGeom prst="rect">
            <a:avLst/>
          </a:prstGeom>
          <a:noFill/>
        </p:spPr>
        <p:txBody>
          <a:bodyPr wrap="none" rtlCol="0">
            <a:spAutoFit/>
          </a:bodyPr>
          <a:lstStyle/>
          <a:p>
            <a:r>
              <a:rPr lang="en-US" dirty="0"/>
              <a:t>URL:</a:t>
            </a:r>
          </a:p>
          <a:p>
            <a:endParaRPr lang="en-IN" dirty="0"/>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vert="horz" lIns="91440" tIns="45720" rIns="91440" bIns="45720" rtlCol="0" anchor="t">
            <a:normAutofit/>
          </a:bodyPr>
          <a:lstStyle/>
          <a:p>
            <a:r>
              <a:rPr lang="en-US" dirty="0"/>
              <a:t>The Dashboard contains a dropdown to select the launch site to display the total successful launches by site.</a:t>
            </a:r>
          </a:p>
          <a:p>
            <a:r>
              <a:rPr lang="en-US" dirty="0"/>
              <a:t>For each individual site it displays the ratio of successful and unsuccessful launches.</a:t>
            </a:r>
          </a:p>
          <a:p>
            <a:endParaRPr lang="en-US" dirty="0"/>
          </a:p>
          <a:p>
            <a:r>
              <a:rPr lang="en-US" dirty="0"/>
              <a:t>It also includes to view the outcome for all site depending on Payload mass and booster version.</a:t>
            </a:r>
          </a:p>
          <a:p>
            <a:endParaRPr lang="en-US" dirty="0"/>
          </a:p>
          <a:p>
            <a:r>
              <a:rPr lang="en-US" dirty="0"/>
              <a:t>URL: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6697"/>
            <a:ext cx="9745589" cy="4351338"/>
          </a:xfrm>
          <a:prstGeom prst="rect">
            <a:avLst/>
          </a:prstGeom>
        </p:spPr>
        <p:txBody>
          <a:bodyPr>
            <a:noAutofit/>
          </a:bodyPr>
          <a:lstStyle/>
          <a:p>
            <a:r>
              <a:rPr lang="en-US" sz="2000" b="1" dirty="0"/>
              <a:t>Data Collection and Preprocessing:</a:t>
            </a:r>
            <a:r>
              <a:rPr lang="en-US" sz="2000" dirty="0"/>
              <a:t> Gather relevant data for your classification task. Clean and preprocess the data by handling missing values, encoding categorical features, and scaling numerical features.</a:t>
            </a:r>
          </a:p>
          <a:p>
            <a:r>
              <a:rPr lang="en-US" sz="2000" b="1" dirty="0"/>
              <a:t>Feature Selection and Engineering: </a:t>
            </a:r>
            <a:r>
              <a:rPr lang="en-US" sz="2000" dirty="0"/>
              <a:t>Identify important features that contribute to the target variable. Create new features if needed (e.g., combining existing features, extracting information).</a:t>
            </a:r>
          </a:p>
          <a:p>
            <a:r>
              <a:rPr lang="en-US" sz="2000" b="1" dirty="0"/>
              <a:t>Split Data into Train and Test Sets:</a:t>
            </a:r>
            <a:r>
              <a:rPr lang="en-US" sz="2000" dirty="0"/>
              <a:t> Divide the dataset into training and testing subsets (e.g., 70% train, 30% test). </a:t>
            </a:r>
          </a:p>
          <a:p>
            <a:r>
              <a:rPr lang="en-US" sz="2000" b="1" dirty="0"/>
              <a:t>Choose a Classification Algorithm:</a:t>
            </a:r>
            <a:r>
              <a:rPr lang="en-US" sz="2000" dirty="0"/>
              <a:t> Select an appropriate algorithm based on the problem (e.g., logistic regression, decision tree, random forest, support vector machine, neural network).</a:t>
            </a:r>
          </a:p>
          <a:p>
            <a:r>
              <a:rPr lang="en-US" sz="2000" b="1" dirty="0"/>
              <a:t>Model Training:</a:t>
            </a:r>
            <a:r>
              <a:rPr lang="en-US" sz="2000" dirty="0"/>
              <a:t> Fit the chosen model to the training data. Adjust hyperparameters (if applicable).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6697"/>
            <a:ext cx="9745589" cy="3055060"/>
          </a:xfrm>
          <a:prstGeom prst="rect">
            <a:avLst/>
          </a:prstGeom>
        </p:spPr>
        <p:txBody>
          <a:bodyPr>
            <a:noAutofit/>
          </a:bodyPr>
          <a:lstStyle/>
          <a:p>
            <a:r>
              <a:rPr lang="en-US" sz="2000" b="1" dirty="0"/>
              <a:t>Model Evaluation:</a:t>
            </a:r>
            <a:r>
              <a:rPr lang="en-US" sz="2000" dirty="0"/>
              <a:t> Evaluate the model’s performance using metrics such as accuracy, precision, recall, </a:t>
            </a:r>
            <a:r>
              <a:rPr lang="en-US" sz="2000" dirty="0" err="1"/>
              <a:t>F1</a:t>
            </a:r>
            <a:r>
              <a:rPr lang="en-US" sz="2000" dirty="0"/>
              <a:t>-score, and ROC curve. Use the test set to assess how well the model generalizes.</a:t>
            </a:r>
          </a:p>
          <a:p>
            <a:r>
              <a:rPr lang="en-US" sz="2000" b="1" dirty="0"/>
              <a:t>Iterate and Improve:</a:t>
            </a:r>
            <a:r>
              <a:rPr lang="en-US" sz="2000" dirty="0"/>
              <a:t> If the model performs poorly, consider: Trying different algorithms. Tuning hyperparameters. Addressing class imbalance. Feature selection/refinement. </a:t>
            </a:r>
          </a:p>
          <a:p>
            <a:r>
              <a:rPr lang="en-US" sz="2000" b="1" dirty="0"/>
              <a:t>Select the Best Model:</a:t>
            </a:r>
            <a:r>
              <a:rPr lang="en-US" sz="2000" dirty="0"/>
              <a:t> Compare multiple models based on evaluation metrics. Choose the one with the best trade-off between bias and variance.</a:t>
            </a:r>
          </a:p>
          <a:p>
            <a:r>
              <a:rPr lang="en-US" sz="2000" b="1" dirty="0"/>
              <a:t>Deployment and Monitoring:</a:t>
            </a:r>
            <a:r>
              <a:rPr lang="en-US" sz="2000" dirty="0"/>
              <a:t> Deploy the selected model in a production environment. Monitor its performance over time and retrain if necessary.</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741529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2">
            <a:extLst>
              <a:ext uri="{FF2B5EF4-FFF2-40B4-BE49-F238E27FC236}">
                <a16:creationId xmlns:a16="http://schemas.microsoft.com/office/drawing/2014/main" id="{5A691B1C-0203-405E-AB18-006FCCA3A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769" y="1569955"/>
            <a:ext cx="5058632" cy="339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4">
            <a:extLst>
              <a:ext uri="{FF2B5EF4-FFF2-40B4-BE49-F238E27FC236}">
                <a16:creationId xmlns:a16="http://schemas.microsoft.com/office/drawing/2014/main" id="{17034C53-D448-472F-A27A-2D937E5BC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258" y="1778677"/>
            <a:ext cx="5145172" cy="339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2">
            <a:extLst>
              <a:ext uri="{FF2B5EF4-FFF2-40B4-BE49-F238E27FC236}">
                <a16:creationId xmlns:a16="http://schemas.microsoft.com/office/drawing/2014/main" id="{3C7EFE6F-AE0A-4CF4-9E7E-3A43AA24E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22936"/>
            <a:ext cx="4997132" cy="39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9218" name="Picture 2">
            <a:extLst>
              <a:ext uri="{FF2B5EF4-FFF2-40B4-BE49-F238E27FC236}">
                <a16:creationId xmlns:a16="http://schemas.microsoft.com/office/drawing/2014/main" id="{6DDA7658-CD4B-46D7-852E-F2155A585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011" y="1766544"/>
            <a:ext cx="55626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3314" name="Picture 2">
            <a:extLst>
              <a:ext uri="{FF2B5EF4-FFF2-40B4-BE49-F238E27FC236}">
                <a16:creationId xmlns:a16="http://schemas.microsoft.com/office/drawing/2014/main" id="{7D4ED3DE-F0E4-4E0B-B3B6-0D280D716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236" y="1905794"/>
            <a:ext cx="56673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4338" name="Picture 2">
            <a:extLst>
              <a:ext uri="{FF2B5EF4-FFF2-40B4-BE49-F238E27FC236}">
                <a16:creationId xmlns:a16="http://schemas.microsoft.com/office/drawing/2014/main" id="{7173F1D4-1474-45EF-9403-D83CDBF13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3974" y="1109175"/>
            <a:ext cx="658177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0881E3E-FFD3-424A-A02D-3C170EDBA4E6}"/>
              </a:ext>
            </a:extLst>
          </p:cNvPr>
          <p:cNvPicPr>
            <a:picLocks noChangeAspect="1"/>
          </p:cNvPicPr>
          <p:nvPr/>
        </p:nvPicPr>
        <p:blipFill>
          <a:blip r:embed="rId3"/>
          <a:stretch>
            <a:fillRect/>
          </a:stretch>
        </p:blipFill>
        <p:spPr>
          <a:xfrm>
            <a:off x="8501265" y="1835564"/>
            <a:ext cx="2014334" cy="253190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37A614A-2F6E-4436-AEDE-621745119241}"/>
              </a:ext>
            </a:extLst>
          </p:cNvPr>
          <p:cNvPicPr>
            <a:picLocks noChangeAspect="1"/>
          </p:cNvPicPr>
          <p:nvPr/>
        </p:nvPicPr>
        <p:blipFill>
          <a:blip r:embed="rId4"/>
          <a:stretch>
            <a:fillRect/>
          </a:stretch>
        </p:blipFill>
        <p:spPr>
          <a:xfrm>
            <a:off x="357537" y="1848679"/>
            <a:ext cx="11340548" cy="310864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4D1A7EE8-ACB5-492B-B0AC-8DC7116D2710}"/>
              </a:ext>
            </a:extLst>
          </p:cNvPr>
          <p:cNvPicPr>
            <a:picLocks noChangeAspect="1"/>
          </p:cNvPicPr>
          <p:nvPr/>
        </p:nvPicPr>
        <p:blipFill>
          <a:blip r:embed="rId3"/>
          <a:stretch>
            <a:fillRect/>
          </a:stretch>
        </p:blipFill>
        <p:spPr>
          <a:xfrm>
            <a:off x="7597241" y="3089974"/>
            <a:ext cx="2235062" cy="93332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391478"/>
            <a:ext cx="10740475" cy="503573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Use of SpaceX APIs and Web Scrapping to collect data.</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Use of SQL and data visualization to gather insights.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Building an interactive dashboard to view the results.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Building a machine learning model to predict a successful landing.</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Decision Tree model provides best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D7CEAEF-2F39-41A6-A6E2-5DE198F0924E}"/>
              </a:ext>
            </a:extLst>
          </p:cNvPr>
          <p:cNvPicPr>
            <a:picLocks noChangeAspect="1"/>
          </p:cNvPicPr>
          <p:nvPr/>
        </p:nvPicPr>
        <p:blipFill>
          <a:blip r:embed="rId3"/>
          <a:stretch>
            <a:fillRect/>
          </a:stretch>
        </p:blipFill>
        <p:spPr>
          <a:xfrm>
            <a:off x="7639326" y="3251079"/>
            <a:ext cx="2656409" cy="9929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BF89B52-15D6-4C2A-8A14-670B8853B85B}"/>
              </a:ext>
            </a:extLst>
          </p:cNvPr>
          <p:cNvPicPr>
            <a:picLocks noChangeAspect="1"/>
          </p:cNvPicPr>
          <p:nvPr/>
        </p:nvPicPr>
        <p:blipFill>
          <a:blip r:embed="rId3"/>
          <a:stretch>
            <a:fillRect/>
          </a:stretch>
        </p:blipFill>
        <p:spPr>
          <a:xfrm>
            <a:off x="7068699" y="3460516"/>
            <a:ext cx="3017673" cy="10815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6DA2AA7-0CF4-4BDD-9599-12408C14E9BE}"/>
              </a:ext>
            </a:extLst>
          </p:cNvPr>
          <p:cNvPicPr>
            <a:picLocks noChangeAspect="1"/>
          </p:cNvPicPr>
          <p:nvPr/>
        </p:nvPicPr>
        <p:blipFill>
          <a:blip r:embed="rId3"/>
          <a:stretch>
            <a:fillRect/>
          </a:stretch>
        </p:blipFill>
        <p:spPr>
          <a:xfrm>
            <a:off x="5357709" y="2552577"/>
            <a:ext cx="1476581" cy="175284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CCF3601-EEA3-4283-8F39-BC6E3972873A}"/>
              </a:ext>
            </a:extLst>
          </p:cNvPr>
          <p:cNvPicPr>
            <a:picLocks noChangeAspect="1"/>
          </p:cNvPicPr>
          <p:nvPr/>
        </p:nvPicPr>
        <p:blipFill>
          <a:blip r:embed="rId3"/>
          <a:stretch>
            <a:fillRect/>
          </a:stretch>
        </p:blipFill>
        <p:spPr>
          <a:xfrm>
            <a:off x="7059840" y="3139574"/>
            <a:ext cx="3658111" cy="174331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7E8436A-3A1E-4435-A40D-25E1C86AA1F4}"/>
              </a:ext>
            </a:extLst>
          </p:cNvPr>
          <p:cNvPicPr>
            <a:picLocks noChangeAspect="1"/>
          </p:cNvPicPr>
          <p:nvPr/>
        </p:nvPicPr>
        <p:blipFill>
          <a:blip r:embed="rId3"/>
          <a:stretch>
            <a:fillRect/>
          </a:stretch>
        </p:blipFill>
        <p:spPr>
          <a:xfrm>
            <a:off x="8495475" y="1880080"/>
            <a:ext cx="1590897" cy="443927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39DD91A-B001-49AD-86C7-AF017C62826F}"/>
              </a:ext>
            </a:extLst>
          </p:cNvPr>
          <p:cNvPicPr>
            <a:picLocks noChangeAspect="1"/>
          </p:cNvPicPr>
          <p:nvPr/>
        </p:nvPicPr>
        <p:blipFill>
          <a:blip r:embed="rId3"/>
          <a:stretch>
            <a:fillRect/>
          </a:stretch>
        </p:blipFill>
        <p:spPr>
          <a:xfrm>
            <a:off x="5256523" y="3964861"/>
            <a:ext cx="4829849" cy="111458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6DE9ABA-E470-44EC-B2CB-1B3B65EA01C2}"/>
              </a:ext>
            </a:extLst>
          </p:cNvPr>
          <p:cNvPicPr>
            <a:picLocks noChangeAspect="1"/>
          </p:cNvPicPr>
          <p:nvPr/>
        </p:nvPicPr>
        <p:blipFill>
          <a:blip r:embed="rId3"/>
          <a:stretch>
            <a:fillRect/>
          </a:stretch>
        </p:blipFill>
        <p:spPr>
          <a:xfrm>
            <a:off x="7415808" y="2506969"/>
            <a:ext cx="3343742" cy="324847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61662"/>
            <a:ext cx="10530114" cy="48582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50000"/>
              </a:lnSpc>
              <a:spcBef>
                <a:spcPts val="1400"/>
              </a:spcBef>
            </a:pPr>
            <a:r>
              <a:rPr lang="en-US" sz="2000" dirty="0">
                <a:solidFill>
                  <a:schemeClr val="accent3">
                    <a:lumMod val="25000"/>
                  </a:schemeClr>
                </a:solidFill>
                <a:latin typeface="Abadi" panose="020B0604020104020204" pitchFamily="34" charset="0"/>
              </a:rPr>
              <a:t>The commercial space age is advancing rapidly, with companies like Virgin Galactic, Rocket Lab, Blue Origin, and notably, SpaceX, making space travel more affordable and accessible. </a:t>
            </a:r>
          </a:p>
          <a:p>
            <a:pPr algn="just">
              <a:lnSpc>
                <a:spcPct val="150000"/>
              </a:lnSpc>
              <a:spcBef>
                <a:spcPts val="1400"/>
              </a:spcBef>
            </a:pPr>
            <a:r>
              <a:rPr lang="en-US" sz="2000" dirty="0">
                <a:solidFill>
                  <a:schemeClr val="accent3">
                    <a:lumMod val="25000"/>
                  </a:schemeClr>
                </a:solidFill>
                <a:latin typeface="Abadi" panose="020B0604020104020204" pitchFamily="34" charset="0"/>
              </a:rPr>
              <a:t>SpaceX, with its groundbreaking achievements such as sending spacecraft to the International Space Station, developing the </a:t>
            </a:r>
            <a:r>
              <a:rPr lang="en-US" sz="2000" dirty="0" err="1">
                <a:solidFill>
                  <a:schemeClr val="accent3">
                    <a:lumMod val="25000"/>
                  </a:schemeClr>
                </a:solidFill>
                <a:latin typeface="Abadi" panose="020B0604020104020204" pitchFamily="34" charset="0"/>
              </a:rPr>
              <a:t>Starlink</a:t>
            </a:r>
            <a:r>
              <a:rPr lang="en-US" sz="2000" dirty="0">
                <a:solidFill>
                  <a:schemeClr val="accent3">
                    <a:lumMod val="25000"/>
                  </a:schemeClr>
                </a:solidFill>
                <a:latin typeface="Abadi" panose="020B0604020104020204" pitchFamily="34" charset="0"/>
              </a:rPr>
              <a:t> satellite internet constellation, and conducting manned space missions, stands out due to its cost-effective approach. </a:t>
            </a:r>
          </a:p>
          <a:p>
            <a:pPr algn="just">
              <a:lnSpc>
                <a:spcPct val="150000"/>
              </a:lnSpc>
              <a:spcBef>
                <a:spcPts val="1400"/>
              </a:spcBef>
            </a:pPr>
            <a:r>
              <a:rPr lang="en-US" sz="2000" dirty="0">
                <a:solidFill>
                  <a:schemeClr val="accent3">
                    <a:lumMod val="25000"/>
                  </a:schemeClr>
                </a:solidFill>
                <a:latin typeface="Abadi" panose="020B0604020104020204" pitchFamily="34" charset="0"/>
              </a:rPr>
              <a:t>A significant factor in SpaceX's affordability is the reusability of the Falcon 9 rocket's first stage, reducing launch costs to 62 million dollars compared to competitors' 165 million dollars per launch.</a:t>
            </a:r>
          </a:p>
          <a:p>
            <a:pPr algn="just">
              <a:lnSpc>
                <a:spcPct val="150000"/>
              </a:lnSpc>
              <a:spcBef>
                <a:spcPts val="1400"/>
              </a:spcBef>
            </a:pPr>
            <a:r>
              <a:rPr lang="en-US" sz="2000" dirty="0">
                <a:solidFill>
                  <a:schemeClr val="accent3">
                    <a:lumMod val="25000"/>
                  </a:schemeClr>
                </a:solidFill>
                <a:latin typeface="Abadi" panose="020B0604020104020204" pitchFamily="34" charset="0"/>
              </a:rPr>
              <a:t>The primary goal is to determine the cost of each rocket launch and predict the reusability of the first stage.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6135" y="1931652"/>
            <a:ext cx="388150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we can observe the blue region which corresponds to ‘CCAFS LC-40’ has high success rates.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for all Sites</a:t>
            </a:r>
          </a:p>
        </p:txBody>
      </p:sp>
      <p:pic>
        <p:nvPicPr>
          <p:cNvPr id="4" name="Picture 3">
            <a:extLst>
              <a:ext uri="{FF2B5EF4-FFF2-40B4-BE49-F238E27FC236}">
                <a16:creationId xmlns:a16="http://schemas.microsoft.com/office/drawing/2014/main" id="{B6A6115C-3BFC-439D-9C93-1CFEEAE46D87}"/>
              </a:ext>
            </a:extLst>
          </p:cNvPr>
          <p:cNvPicPr>
            <a:picLocks noChangeAspect="1"/>
          </p:cNvPicPr>
          <p:nvPr/>
        </p:nvPicPr>
        <p:blipFill>
          <a:blip r:embed="rId3"/>
          <a:stretch>
            <a:fillRect/>
          </a:stretch>
        </p:blipFill>
        <p:spPr>
          <a:xfrm>
            <a:off x="4597516" y="1885354"/>
            <a:ext cx="6459495" cy="442405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3856083" cy="4351338"/>
          </a:xfrm>
          <a:prstGeom prst="rect">
            <a:avLst/>
          </a:prstGeom>
        </p:spPr>
        <p:txBody>
          <a:bodyPr lIns="91440" tIns="45720" rIns="91440" bIns="45720" anchor="t">
            <a:normAutofit/>
          </a:bodyPr>
          <a:lstStyle/>
          <a:p>
            <a:r>
              <a:rPr lang="en-US" dirty="0"/>
              <a:t>Blue (1) indicates the successful launches.</a:t>
            </a:r>
          </a:p>
          <a:p>
            <a:endParaRPr lang="en-US" dirty="0"/>
          </a:p>
          <a:p>
            <a:r>
              <a:rPr lang="en-US" dirty="0"/>
              <a:t>Red (0) indicates the unsuccessful launches.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pic>
        <p:nvPicPr>
          <p:cNvPr id="4" name="Picture 3">
            <a:extLst>
              <a:ext uri="{FF2B5EF4-FFF2-40B4-BE49-F238E27FC236}">
                <a16:creationId xmlns:a16="http://schemas.microsoft.com/office/drawing/2014/main" id="{850FAC06-2561-4660-8D30-F33D0FD00777}"/>
              </a:ext>
            </a:extLst>
          </p:cNvPr>
          <p:cNvPicPr>
            <a:picLocks noChangeAspect="1"/>
          </p:cNvPicPr>
          <p:nvPr/>
        </p:nvPicPr>
        <p:blipFill>
          <a:blip r:embed="rId3"/>
          <a:stretch>
            <a:fillRect/>
          </a:stretch>
        </p:blipFill>
        <p:spPr>
          <a:xfrm>
            <a:off x="4590110" y="1825625"/>
            <a:ext cx="6508006" cy="43513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rate</a:t>
            </a:r>
          </a:p>
        </p:txBody>
      </p:sp>
      <p:pic>
        <p:nvPicPr>
          <p:cNvPr id="4" name="Picture 3">
            <a:extLst>
              <a:ext uri="{FF2B5EF4-FFF2-40B4-BE49-F238E27FC236}">
                <a16:creationId xmlns:a16="http://schemas.microsoft.com/office/drawing/2014/main" id="{A18C3066-B76A-443A-BF2D-9B8043FB473B}"/>
              </a:ext>
            </a:extLst>
          </p:cNvPr>
          <p:cNvPicPr>
            <a:picLocks noChangeAspect="1"/>
          </p:cNvPicPr>
          <p:nvPr/>
        </p:nvPicPr>
        <p:blipFill>
          <a:blip r:embed="rId4"/>
          <a:stretch>
            <a:fillRect/>
          </a:stretch>
        </p:blipFill>
        <p:spPr>
          <a:xfrm>
            <a:off x="0" y="1370702"/>
            <a:ext cx="12192000" cy="417622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200" y="5674678"/>
            <a:ext cx="10515600" cy="70178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model results in best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170" name="Picture 2">
            <a:extLst>
              <a:ext uri="{FF2B5EF4-FFF2-40B4-BE49-F238E27FC236}">
                <a16:creationId xmlns:a16="http://schemas.microsoft.com/office/drawing/2014/main" id="{2B5AE7FF-4F9E-4CA5-BAEB-57D5DA1CD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13" y="1575804"/>
            <a:ext cx="6933846" cy="381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58620"/>
            <a:ext cx="5143772"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Out of 6 negative samples (did not land) and 12 positive samples (landed), our model predicted 2 negative samples and 10 positive samples accurately.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4" name="Picture 2">
            <a:extLst>
              <a:ext uri="{FF2B5EF4-FFF2-40B4-BE49-F238E27FC236}">
                <a16:creationId xmlns:a16="http://schemas.microsoft.com/office/drawing/2014/main" id="{FD9D4636-96D4-4F69-B211-244EC4D80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1796256"/>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REST API and Beautiful Soup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Falcon 9 data and handling null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8851"/>
            <a:ext cx="10515600" cy="4351338"/>
          </a:xfrm>
          <a:prstGeom prst="rect">
            <a:avLst/>
          </a:prstGeom>
        </p:spPr>
        <p:txBody>
          <a:bodyPr/>
          <a:lstStyle/>
          <a:p>
            <a:pPr marL="0" indent="0" algn="just">
              <a:lnSpc>
                <a:spcPct val="150000"/>
              </a:lnSpc>
              <a:buNone/>
            </a:pPr>
            <a:r>
              <a:rPr lang="en-US" sz="2000" dirty="0">
                <a:latin typeface="Abadi" panose="020B0604020104020204" pitchFamily="34" charset="0"/>
              </a:rPr>
              <a:t>In this project, we gather SpaceX launch data using the SpaceX REST API, specifically from the ‘</a:t>
            </a:r>
            <a:r>
              <a:rPr lang="en-US" sz="2000" dirty="0" err="1">
                <a:latin typeface="Abadi" panose="020B0604020104020204" pitchFamily="34" charset="0"/>
              </a:rPr>
              <a:t>api.spacexdata.com</a:t>
            </a:r>
            <a:r>
              <a:rPr lang="en-US" sz="2000" dirty="0">
                <a:latin typeface="Abadi" panose="020B0604020104020204" pitchFamily="34" charset="0"/>
              </a:rPr>
              <a:t>/</a:t>
            </a:r>
            <a:r>
              <a:rPr lang="en-US" sz="2000" dirty="0" err="1">
                <a:latin typeface="Abadi" panose="020B0604020104020204" pitchFamily="34" charset="0"/>
              </a:rPr>
              <a:t>v4</a:t>
            </a:r>
            <a:r>
              <a:rPr lang="en-US" sz="2000" dirty="0">
                <a:latin typeface="Abadi" panose="020B0604020104020204" pitchFamily="34" charset="0"/>
              </a:rPr>
              <a:t>/launches/past’ endpoint. We use the `requests` library to perform GET requests and obtain JSON responses, which are then converted into pandas </a:t>
            </a:r>
            <a:r>
              <a:rPr lang="en-US" sz="2000" dirty="0" err="1">
                <a:latin typeface="Abadi" panose="020B0604020104020204" pitchFamily="34" charset="0"/>
              </a:rPr>
              <a:t>DataFrames</a:t>
            </a:r>
            <a:r>
              <a:rPr lang="en-US" sz="2000" dirty="0">
                <a:latin typeface="Abadi" panose="020B0604020104020204" pitchFamily="34" charset="0"/>
              </a:rPr>
              <a:t> using the `</a:t>
            </a:r>
            <a:r>
              <a:rPr lang="en-US" sz="2000" dirty="0" err="1">
                <a:latin typeface="Abadi" panose="020B0604020104020204" pitchFamily="34" charset="0"/>
              </a:rPr>
              <a:t>json_normalize</a:t>
            </a:r>
            <a:r>
              <a:rPr lang="en-US" sz="2000" dirty="0">
                <a:latin typeface="Abadi" panose="020B0604020104020204" pitchFamily="34" charset="0"/>
              </a:rPr>
              <a:t>` function. Additionally, we use </a:t>
            </a:r>
            <a:r>
              <a:rPr lang="en-US" sz="2000" dirty="0" err="1">
                <a:latin typeface="Abadi" panose="020B0604020104020204" pitchFamily="34" charset="0"/>
              </a:rPr>
              <a:t>BeautifulSoup</a:t>
            </a:r>
            <a:r>
              <a:rPr lang="en-US" sz="2000" dirty="0">
                <a:latin typeface="Abadi" panose="020B0604020104020204" pitchFamily="34" charset="0"/>
              </a:rPr>
              <a:t> to scrape supplementary Falcon 9 launch data from Wikipedia.</a:t>
            </a:r>
          </a:p>
          <a:p>
            <a:pPr marL="0" indent="0" algn="just">
              <a:lnSpc>
                <a:spcPct val="150000"/>
              </a:lnSpc>
              <a:buNone/>
            </a:pPr>
            <a:r>
              <a:rPr lang="en-US" sz="2000" dirty="0">
                <a:latin typeface="Abadi" panose="020B0604020104020204" pitchFamily="34" charset="0"/>
              </a:rPr>
              <a:t>We clean and prepare the data for analysis by handling identification numbers with additional API calls, filtering out Falcon 1 launches, and addressing null values. For example, we replace null values in the `PayloadMass` column with the calculated mean. Columns like `</a:t>
            </a:r>
            <a:r>
              <a:rPr lang="en-US" sz="2000" dirty="0" err="1">
                <a:latin typeface="Abadi" panose="020B0604020104020204" pitchFamily="34" charset="0"/>
              </a:rPr>
              <a:t>LandingPad</a:t>
            </a:r>
            <a:r>
              <a:rPr lang="en-US" sz="2000" dirty="0">
                <a:latin typeface="Abadi" panose="020B0604020104020204" pitchFamily="34" charset="0"/>
              </a:rPr>
              <a:t>` with null values are left for later processing using one-hot encoding. This ensures a comprehensive and usable dataset for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buNone/>
            </a:pPr>
            <a:r>
              <a:rPr lang="en-US" sz="2400" dirty="0">
                <a:latin typeface="Abadi" panose="020B0604020104020204" pitchFamily="34" charset="0"/>
              </a:rPr>
              <a:t>Source: SpaceX REST API and web scraping from Wikipedia.</a:t>
            </a:r>
          </a:p>
          <a:p>
            <a:pPr marL="0" indent="0">
              <a:buNone/>
            </a:pPr>
            <a:endParaRPr lang="en-US" sz="2400" dirty="0">
              <a:latin typeface="Abadi" panose="020B0604020104020204" pitchFamily="34" charset="0"/>
            </a:endParaRPr>
          </a:p>
          <a:p>
            <a:pPr marL="0" indent="0">
              <a:buNone/>
            </a:pPr>
            <a:r>
              <a:rPr lang="en-US" sz="2400" dirty="0">
                <a:latin typeface="Abadi" panose="020B0604020104020204" pitchFamily="34" charset="0"/>
              </a:rPr>
              <a:t>Tools: ‘requests’ library for API calls, </a:t>
            </a:r>
            <a:r>
              <a:rPr lang="en-US" sz="2400" dirty="0" err="1">
                <a:latin typeface="Abadi" panose="020B0604020104020204" pitchFamily="34" charset="0"/>
              </a:rPr>
              <a:t>BeautifulSoup</a:t>
            </a:r>
            <a:r>
              <a:rPr lang="en-US" sz="2400" dirty="0">
                <a:latin typeface="Abadi" panose="020B0604020104020204" pitchFamily="34" charset="0"/>
              </a:rPr>
              <a:t> for web scraping.</a:t>
            </a:r>
          </a:p>
          <a:p>
            <a:pPr marL="0" indent="0">
              <a:buNone/>
            </a:pPr>
            <a:endParaRPr lang="en-US" sz="2400" dirty="0">
              <a:latin typeface="Abadi" panose="020B0604020104020204" pitchFamily="34" charset="0"/>
            </a:endParaRPr>
          </a:p>
          <a:p>
            <a:pPr marL="0" indent="0">
              <a:buNone/>
            </a:pPr>
            <a:r>
              <a:rPr lang="en-US" sz="2400" dirty="0">
                <a:latin typeface="Abadi" panose="020B0604020104020204" pitchFamily="34" charset="0"/>
              </a:rPr>
              <a:t>Data Format: JSON, converted to pandas </a:t>
            </a:r>
            <a:r>
              <a:rPr lang="en-US" sz="2400" dirty="0" err="1">
                <a:latin typeface="Abadi" panose="020B0604020104020204" pitchFamily="34" charset="0"/>
              </a:rPr>
              <a:t>DataFrame</a:t>
            </a:r>
            <a:r>
              <a:rPr lang="en-US" sz="2400" dirty="0">
                <a:latin typeface="Abadi" panose="020B0604020104020204" pitchFamily="34" charset="0"/>
              </a:rPr>
              <a:t> using ‘</a:t>
            </a:r>
            <a:r>
              <a:rPr lang="en-US" sz="2400" dirty="0" err="1">
                <a:latin typeface="Abadi" panose="020B0604020104020204" pitchFamily="34" charset="0"/>
              </a:rPr>
              <a:t>json_normalize</a:t>
            </a:r>
            <a:r>
              <a:rPr lang="en-US" sz="2400" dirty="0">
                <a:latin typeface="Abadi" panose="020B0604020104020204" pitchFamily="34" charset="0"/>
              </a:rPr>
              <a:t>’.</a:t>
            </a:r>
          </a:p>
          <a:p>
            <a:pPr marL="0" indent="0">
              <a:buNone/>
            </a:pPr>
            <a:endParaRPr lang="en-US" sz="24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CFFB8565-416C-49DA-9E39-338B5848D39F}"/>
              </a:ext>
            </a:extLst>
          </p:cNvPr>
          <p:cNvGraphicFramePr/>
          <p:nvPr>
            <p:extLst>
              <p:ext uri="{D42A27DB-BD31-4B8C-83A1-F6EECF244321}">
                <p14:modId xmlns:p14="http://schemas.microsoft.com/office/powerpoint/2010/main" val="4239431002"/>
              </p:ext>
            </p:extLst>
          </p:nvPr>
        </p:nvGraphicFramePr>
        <p:xfrm>
          <a:off x="5672293" y="1570834"/>
          <a:ext cx="5568122" cy="4448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30D527E-CAA4-47DC-A5E0-73149B12279F}"/>
              </a:ext>
            </a:extLst>
          </p:cNvPr>
          <p:cNvSpPr txBox="1"/>
          <p:nvPr/>
        </p:nvSpPr>
        <p:spPr>
          <a:xfrm>
            <a:off x="1311965" y="6427211"/>
            <a:ext cx="670376" cy="369332"/>
          </a:xfrm>
          <a:prstGeom prst="rect">
            <a:avLst/>
          </a:prstGeom>
          <a:noFill/>
        </p:spPr>
        <p:txBody>
          <a:bodyPr wrap="none" rtlCol="0">
            <a:spAutoFit/>
          </a:bodyPr>
          <a:lstStyle/>
          <a:p>
            <a:r>
              <a:rPr lang="en-US" dirty="0"/>
              <a:t>URL: </a:t>
            </a:r>
            <a:endParaRPr lang="en-IN"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355268" cy="4527062"/>
          </a:xfrm>
          <a:prstGeom prst="rect">
            <a:avLst/>
          </a:prstGeom>
        </p:spPr>
        <p:txBody>
          <a:bodyPr lIns="91440" tIns="45720" rIns="91440" bIns="45720" anchor="t">
            <a:noAutofit/>
          </a:bodyPr>
          <a:lstStyle/>
          <a:p>
            <a:pPr marL="0" indent="0">
              <a:buNone/>
            </a:pPr>
            <a:r>
              <a:rPr lang="en-US" sz="2400" dirty="0">
                <a:latin typeface="Abadi" panose="020B0604020104020204" pitchFamily="34" charset="0"/>
              </a:rPr>
              <a:t>Handling Identification Numbers: Additional API calls to fetch specific data for IDs (e.g., Booster, Launchpad, payload, core).</a:t>
            </a:r>
          </a:p>
          <a:p>
            <a:pPr marL="0" indent="0">
              <a:buNone/>
            </a:pPr>
            <a:r>
              <a:rPr lang="en-US" sz="2400" dirty="0">
                <a:latin typeface="Abadi" panose="020B0604020104020204" pitchFamily="34" charset="0"/>
              </a:rPr>
              <a:t>Filtering Data: Exclude Falcon 1 launches to focus on Falcon 9 data.</a:t>
            </a:r>
          </a:p>
          <a:p>
            <a:pPr marL="0" indent="0">
              <a:buNone/>
            </a:pPr>
            <a:r>
              <a:rPr lang="en-US" sz="2400" dirty="0">
                <a:latin typeface="Abadi" panose="020B0604020104020204" pitchFamily="34" charset="0"/>
              </a:rPr>
              <a:t>Replace null values in ‘PayloadMass’ with the column mean.</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panose="020B0604020104020204" pitchFamily="34" charset="0"/>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Scraping</a:t>
            </a:r>
          </a:p>
        </p:txBody>
      </p:sp>
      <p:graphicFrame>
        <p:nvGraphicFramePr>
          <p:cNvPr id="5" name="Diagram 4">
            <a:extLst>
              <a:ext uri="{FF2B5EF4-FFF2-40B4-BE49-F238E27FC236}">
                <a16:creationId xmlns:a16="http://schemas.microsoft.com/office/drawing/2014/main" id="{FDAE6632-6A4C-4E04-BCA1-09C43CDC864F}"/>
              </a:ext>
            </a:extLst>
          </p:cNvPr>
          <p:cNvGraphicFramePr/>
          <p:nvPr>
            <p:extLst>
              <p:ext uri="{D42A27DB-BD31-4B8C-83A1-F6EECF244321}">
                <p14:modId xmlns:p14="http://schemas.microsoft.com/office/powerpoint/2010/main" val="2729904888"/>
              </p:ext>
            </p:extLst>
          </p:nvPr>
        </p:nvGraphicFramePr>
        <p:xfrm>
          <a:off x="5158409" y="1570384"/>
          <a:ext cx="6279602" cy="4779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890F2733-CA04-4354-A89C-420C8C0E86B3}"/>
              </a:ext>
            </a:extLst>
          </p:cNvPr>
          <p:cNvSpPr txBox="1"/>
          <p:nvPr/>
        </p:nvSpPr>
        <p:spPr>
          <a:xfrm>
            <a:off x="1649896" y="6350012"/>
            <a:ext cx="670376" cy="369332"/>
          </a:xfrm>
          <a:prstGeom prst="rect">
            <a:avLst/>
          </a:prstGeom>
          <a:noFill/>
        </p:spPr>
        <p:txBody>
          <a:bodyPr wrap="none" rtlCol="0">
            <a:spAutoFit/>
          </a:bodyPr>
          <a:lstStyle/>
          <a:p>
            <a:r>
              <a:rPr lang="en-US" dirty="0"/>
              <a:t>URL: </a:t>
            </a:r>
            <a:endParaRPr lang="en-IN"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447</TotalTime>
  <Words>2782</Words>
  <Application>Microsoft Office PowerPoint</Application>
  <PresentationFormat>Widescreen</PresentationFormat>
  <Paragraphs>312</Paragraphs>
  <Slides>50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Helvetica Neue</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 O M Y</cp:lastModifiedBy>
  <cp:revision>226</cp:revision>
  <dcterms:created xsi:type="dcterms:W3CDTF">2021-04-29T18:58:34Z</dcterms:created>
  <dcterms:modified xsi:type="dcterms:W3CDTF">2024-05-28T11:09:24Z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